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5" r:id="rId4"/>
    <p:sldMasterId id="2147483688" r:id="rId5"/>
    <p:sldMasterId id="2147483700" r:id="rId6"/>
    <p:sldMasterId id="2147483714" r:id="rId7"/>
    <p:sldMasterId id="2147483728" r:id="rId8"/>
  </p:sldMasterIdLst>
  <p:notesMasterIdLst>
    <p:notesMasterId r:id="rId30"/>
  </p:notesMasterIdLst>
  <p:handoutMasterIdLst>
    <p:handoutMasterId r:id="rId61"/>
  </p:handoutMasterIdLst>
  <p:sldIdLst>
    <p:sldId id="343" r:id="rId9"/>
    <p:sldId id="336" r:id="rId10"/>
    <p:sldId id="337" r:id="rId11"/>
    <p:sldId id="338" r:id="rId12"/>
    <p:sldId id="339" r:id="rId13"/>
    <p:sldId id="340" r:id="rId14"/>
    <p:sldId id="341" r:id="rId15"/>
    <p:sldId id="344" r:id="rId16"/>
    <p:sldId id="350" r:id="rId17"/>
    <p:sldId id="351" r:id="rId18"/>
    <p:sldId id="352" r:id="rId19"/>
    <p:sldId id="276" r:id="rId20"/>
    <p:sldId id="277" r:id="rId21"/>
    <p:sldId id="278" r:id="rId22"/>
    <p:sldId id="335" r:id="rId23"/>
    <p:sldId id="279" r:id="rId24"/>
    <p:sldId id="280" r:id="rId25"/>
    <p:sldId id="281" r:id="rId26"/>
    <p:sldId id="303" r:id="rId27"/>
    <p:sldId id="285" r:id="rId28"/>
    <p:sldId id="354" r:id="rId29"/>
    <p:sldId id="355" r:id="rId31"/>
    <p:sldId id="358" r:id="rId32"/>
    <p:sldId id="359" r:id="rId33"/>
    <p:sldId id="289" r:id="rId34"/>
    <p:sldId id="360" r:id="rId35"/>
    <p:sldId id="361" r:id="rId36"/>
    <p:sldId id="362" r:id="rId37"/>
    <p:sldId id="363" r:id="rId38"/>
    <p:sldId id="364" r:id="rId39"/>
    <p:sldId id="366" r:id="rId40"/>
    <p:sldId id="367" r:id="rId41"/>
    <p:sldId id="368" r:id="rId42"/>
    <p:sldId id="369" r:id="rId43"/>
    <p:sldId id="370" r:id="rId44"/>
    <p:sldId id="295" r:id="rId45"/>
    <p:sldId id="377" r:id="rId46"/>
    <p:sldId id="378" r:id="rId47"/>
    <p:sldId id="379" r:id="rId48"/>
    <p:sldId id="380" r:id="rId49"/>
    <p:sldId id="324" r:id="rId50"/>
    <p:sldId id="325" r:id="rId51"/>
    <p:sldId id="326" r:id="rId52"/>
    <p:sldId id="327" r:id="rId53"/>
    <p:sldId id="328" r:id="rId54"/>
    <p:sldId id="371" r:id="rId55"/>
    <p:sldId id="372" r:id="rId56"/>
    <p:sldId id="373" r:id="rId57"/>
    <p:sldId id="374" r:id="rId58"/>
    <p:sldId id="375" r:id="rId59"/>
    <p:sldId id="376" r:id="rId60"/>
  </p:sldIdLst>
  <p:sldSz cx="9144000" cy="6858000" type="screen4x3"/>
  <p:notesSz cx="6858000" cy="9144000"/>
  <p:custDataLst>
    <p:tags r:id="rId65"/>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99"/>
    <a:srgbClr val="D60093"/>
    <a:srgbClr val="FFFF00"/>
    <a:srgbClr val="969696"/>
    <a:srgbClr val="A50021"/>
    <a:srgbClr val="CCE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180"/>
    <p:restoredTop sz="94701"/>
  </p:normalViewPr>
  <p:slideViewPr>
    <p:cSldViewPr showGuides="1">
      <p:cViewPr varScale="1">
        <p:scale>
          <a:sx n="79" d="100"/>
          <a:sy n="79" d="100"/>
        </p:scale>
        <p:origin x="97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5" Type="http://schemas.openxmlformats.org/officeDocument/2006/relationships/tags" Target="tags/tag1.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slide" Target="slides/slide51.xml"/><Relationship Id="rId6" Type="http://schemas.openxmlformats.org/officeDocument/2006/relationships/slideMaster" Target="slideMasters/slideMaster5.xml"/><Relationship Id="rId59" Type="http://schemas.openxmlformats.org/officeDocument/2006/relationships/slide" Target="slides/slide50.xml"/><Relationship Id="rId58" Type="http://schemas.openxmlformats.org/officeDocument/2006/relationships/slide" Target="slides/slide49.xml"/><Relationship Id="rId57" Type="http://schemas.openxmlformats.org/officeDocument/2006/relationships/slide" Target="slides/slide48.xml"/><Relationship Id="rId56" Type="http://schemas.openxmlformats.org/officeDocument/2006/relationships/slide" Target="slides/slide47.xml"/><Relationship Id="rId55" Type="http://schemas.openxmlformats.org/officeDocument/2006/relationships/slide" Target="slides/slide46.xml"/><Relationship Id="rId54" Type="http://schemas.openxmlformats.org/officeDocument/2006/relationships/slide" Target="slides/slide45.xml"/><Relationship Id="rId53" Type="http://schemas.openxmlformats.org/officeDocument/2006/relationships/slide" Target="slides/slide44.xml"/><Relationship Id="rId52" Type="http://schemas.openxmlformats.org/officeDocument/2006/relationships/slide" Target="slides/slide43.xml"/><Relationship Id="rId51" Type="http://schemas.openxmlformats.org/officeDocument/2006/relationships/slide" Target="slides/slide42.xml"/><Relationship Id="rId50" Type="http://schemas.openxmlformats.org/officeDocument/2006/relationships/slide" Target="slides/slide41.xml"/><Relationship Id="rId5" Type="http://schemas.openxmlformats.org/officeDocument/2006/relationships/slideMaster" Target="slideMasters/slideMaster4.xml"/><Relationship Id="rId49" Type="http://schemas.openxmlformats.org/officeDocument/2006/relationships/slide" Target="slides/slide40.xml"/><Relationship Id="rId48" Type="http://schemas.openxmlformats.org/officeDocument/2006/relationships/slide" Target="slides/slide39.xml"/><Relationship Id="rId47" Type="http://schemas.openxmlformats.org/officeDocument/2006/relationships/slide" Target="slides/slide38.xml"/><Relationship Id="rId46" Type="http://schemas.openxmlformats.org/officeDocument/2006/relationships/slide" Target="slides/slide37.xml"/><Relationship Id="rId45" Type="http://schemas.openxmlformats.org/officeDocument/2006/relationships/slide" Target="slides/slide36.xml"/><Relationship Id="rId44" Type="http://schemas.openxmlformats.org/officeDocument/2006/relationships/slide" Target="slides/slide35.xml"/><Relationship Id="rId43" Type="http://schemas.openxmlformats.org/officeDocument/2006/relationships/slide" Target="slides/slide34.xml"/><Relationship Id="rId42" Type="http://schemas.openxmlformats.org/officeDocument/2006/relationships/slide" Target="slides/slide33.xml"/><Relationship Id="rId41" Type="http://schemas.openxmlformats.org/officeDocument/2006/relationships/slide" Target="slides/slide32.xml"/><Relationship Id="rId40" Type="http://schemas.openxmlformats.org/officeDocument/2006/relationships/slide" Target="slides/slide31.xml"/><Relationship Id="rId4" Type="http://schemas.openxmlformats.org/officeDocument/2006/relationships/slideMaster" Target="slideMasters/slideMaster3.xml"/><Relationship Id="rId39" Type="http://schemas.openxmlformats.org/officeDocument/2006/relationships/slide" Target="slides/slide30.xml"/><Relationship Id="rId38" Type="http://schemas.openxmlformats.org/officeDocument/2006/relationships/slide" Target="slides/slide29.xml"/><Relationship Id="rId37" Type="http://schemas.openxmlformats.org/officeDocument/2006/relationships/slide" Target="slides/slide28.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52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52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kumimoji="1" sz="12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53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kumimoji="1" sz="12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BD0055E-99DF-4721-BCD5-C293C9618615}" type="slidenum">
              <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57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kumimoji="1" sz="12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268"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57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kumimoji="1" sz="12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D2A3CCC-6DDA-482F-9C27-0E405661B5C7}" type="slidenum">
              <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幻灯片图像占位符 1"/>
          <p:cNvSpPr>
            <a:spLocks noGrp="1" noRot="1" noChangeAspect="1" noTextEdit="1"/>
          </p:cNvSpPr>
          <p:nvPr>
            <p:ph type="sldImg"/>
          </p:nvPr>
        </p:nvSpPr>
        <p:spPr>
          <a:ln/>
        </p:spPr>
      </p:sp>
      <p:sp>
        <p:nvSpPr>
          <p:cNvPr id="39939" name="备注占位符 2"/>
          <p:cNvSpPr>
            <a:spLocks noGrp="1"/>
          </p:cNvSpPr>
          <p:nvPr>
            <p:ph type="body" idx="1"/>
          </p:nvPr>
        </p:nvSpPr>
        <p:spPr>
          <a:ln/>
        </p:spPr>
        <p:txBody>
          <a:bodyPr wrap="square" lIns="91440" tIns="45720" rIns="91440" bIns="45720" anchor="t" anchorCtr="0"/>
          <a:p>
            <a:pPr lvl="0" eaLnBrk="1" hangingPunct="1"/>
            <a:endParaRPr lang="zh-CN" altLang="en-US" dirty="0"/>
          </a:p>
        </p:txBody>
      </p:sp>
      <p:sp>
        <p:nvSpPr>
          <p:cNvPr id="3994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ln/>
        </p:spPr>
        <p:txBody>
          <a:bodyPr wrap="square" lIns="91440" tIns="45720" rIns="91440" bIns="45720" anchor="t" anchorCtr="0"/>
          <a:p>
            <a:pPr lvl="0" eaLnBrk="1" hangingPunct="1"/>
            <a:endParaRPr lang="zh-CN" altLang="en-US" dirty="0"/>
          </a:p>
        </p:txBody>
      </p:sp>
      <p:sp>
        <p:nvSpPr>
          <p:cNvPr id="419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7"/>
          <p:cNvSpPr txBox="1">
            <a:spLocks noGrp="1" noChangeArrowheads="1"/>
          </p:cNvSpPr>
          <p:nvPr>
            <p:ph type="sldNum" sz="quarter"/>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b"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F49E0D1F-2339-4E8F-8FFD-ECCB88B18199}" type="slidenum">
              <a:rPr kumimoji="0" lang="en-US" altLang="zh-CN"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227" name="幻灯片图像占位符 1"/>
          <p:cNvSpPr>
            <a:spLocks noGrp="1" noRot="1" noChangeAspect="1" noTextEdit="1"/>
          </p:cNvSpPr>
          <p:nvPr>
            <p:ph type="sldImg"/>
          </p:nvPr>
        </p:nvSpPr>
        <p:spPr>
          <a:ln/>
        </p:spPr>
      </p:sp>
      <p:sp>
        <p:nvSpPr>
          <p:cNvPr id="52228" name="备注占位符 2"/>
          <p:cNvSpPr>
            <a:spLocks noGrp="1"/>
          </p:cNvSpPr>
          <p:nvPr>
            <p:ph type="body" idx="1"/>
          </p:nvPr>
        </p:nvSpPr>
        <p:spPr>
          <a:ln/>
        </p:spPr>
        <p:txBody>
          <a:bodyPr wrap="square" lIns="91440" tIns="45720" rIns="91440" bIns="45720" anchor="t" anchorCtr="0"/>
          <a:p>
            <a:pPr lvl="0" eaLnBrk="1" hangingPunct="1"/>
            <a:endParaRPr lang="zh-CN" altLang="zh-CN" dirty="0"/>
          </a:p>
        </p:txBody>
      </p:sp>
      <p:sp>
        <p:nvSpPr>
          <p:cNvPr id="47109"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7A367EBC-1A1A-4B21-85BA-57BA5E8B9E2C}" type="slidenum">
              <a:rPr kumimoji="1" lang="en-US" altLang="zh-CN" sz="1200" b="0" i="0" u="none" strike="noStrike" kern="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200" b="0" i="0" u="none" strike="noStrike" kern="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
        <p:nvSpPr>
          <p:cNvPr id="56323" name="Rectangle 2"/>
          <p:cNvSpPr>
            <a:spLocks noRot="1" noTextEdit="1"/>
          </p:cNvSpPr>
          <p:nvPr>
            <p:ph type="sldImg"/>
          </p:nvPr>
        </p:nvSpPr>
        <p:spPr>
          <a:ln/>
        </p:spPr>
      </p:sp>
      <p:sp>
        <p:nvSpPr>
          <p:cNvPr id="5632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gradFill rotWithShape="0">
          <a:gsLst>
            <a:gs pos="0">
              <a:schemeClr val="bg1"/>
            </a:gs>
            <a:gs pos="100000">
              <a:srgbClr val="002850"/>
            </a:gs>
          </a:gsLst>
          <a:lin ang="5400000" scaled="1"/>
          <a:tileRect/>
        </a:gradFill>
        <a:effectLst/>
      </p:bgPr>
    </p:bg>
    <p:spTree>
      <p:nvGrpSpPr>
        <p:cNvPr id="1" name=""/>
        <p:cNvGrpSpPr/>
        <p:nvPr/>
      </p:nvGrpSpPr>
      <p:grpSpPr>
        <a:xfrm>
          <a:off x="0" y="0"/>
          <a:ext cx="0" cy="0"/>
          <a:chOff x="0" y="0"/>
          <a:chExt cx="0" cy="0"/>
        </a:xfrm>
      </p:grpSpPr>
      <p:grpSp>
        <p:nvGrpSpPr>
          <p:cNvPr id="8194" name="Group 2"/>
          <p:cNvGrpSpPr/>
          <p:nvPr/>
        </p:nvGrpSpPr>
        <p:grpSpPr>
          <a:xfrm>
            <a:off x="0" y="0"/>
            <a:ext cx="9148763" cy="6851650"/>
            <a:chOff x="1" y="0"/>
            <a:chExt cx="5763" cy="4316"/>
          </a:xfrm>
        </p:grpSpPr>
        <p:sp>
          <p:nvSpPr>
            <p:cNvPr id="45" name="Freeform 3"/>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6" name="Freeform 4"/>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7" name="Freeform 5"/>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grpSp>
          <p:nvGrpSpPr>
            <p:cNvPr id="8203" name="Group 6"/>
            <p:cNvGrpSpPr/>
            <p:nvPr/>
          </p:nvGrpSpPr>
          <p:grpSpPr>
            <a:xfrm>
              <a:off x="288" y="0"/>
              <a:ext cx="5098" cy="4316"/>
              <a:chOff x="288" y="0"/>
              <a:chExt cx="5098" cy="4316"/>
            </a:xfrm>
          </p:grpSpPr>
          <p:sp>
            <p:nvSpPr>
              <p:cNvPr id="68" name="Freeform 7"/>
              <p:cNvSpPr/>
              <p:nvPr/>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9" name="Freeform 8"/>
              <p:cNvSpPr/>
              <p:nvPr/>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0" name="Freeform 9"/>
              <p:cNvSpPr/>
              <p:nvPr/>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1" name="Freeform 10"/>
              <p:cNvSpPr/>
              <p:nvPr/>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2" name="Freeform 11"/>
              <p:cNvSpPr/>
              <p:nvPr/>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3" name="Freeform 12"/>
              <p:cNvSpPr/>
              <p:nvPr/>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4" name="Freeform 13"/>
              <p:cNvSpPr/>
              <p:nvPr/>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5" name="Freeform 14"/>
              <p:cNvSpPr/>
              <p:nvPr/>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6" name="Freeform 15"/>
              <p:cNvSpPr/>
              <p:nvPr/>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7" name="Freeform 16"/>
              <p:cNvSpPr/>
              <p:nvPr/>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8" name="Freeform 17"/>
              <p:cNvSpPr/>
              <p:nvPr/>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9" name="Freeform 18"/>
              <p:cNvSpPr/>
              <p:nvPr/>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0" name="Freeform 19"/>
              <p:cNvSpPr/>
              <p:nvPr/>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grpSp>
        <p:sp>
          <p:nvSpPr>
            <p:cNvPr id="49" name="Freeform 20"/>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0" name="Freeform 21"/>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1" name="Freeform 22"/>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207" name="Freeform 23"/>
            <p:cNvSpPr/>
            <p:nvPr/>
          </p:nvSpPr>
          <p:spPr>
            <a:xfrm>
              <a:off x="5041" y="0"/>
              <a:ext cx="719" cy="845"/>
            </a:xfrm>
            <a:custGeom>
              <a:avLst/>
              <a:gdLst/>
              <a:ahLst/>
              <a:cxnLst>
                <a:cxn ang="0">
                  <a:pos x="729" y="845"/>
                </a:cxn>
                <a:cxn ang="0">
                  <a:pos x="729" y="821"/>
                </a:cxn>
                <a:cxn ang="0">
                  <a:pos x="586" y="605"/>
                </a:cxn>
                <a:cxn ang="0">
                  <a:pos x="412" y="396"/>
                </a:cxn>
                <a:cxn ang="0">
                  <a:pos x="227" y="192"/>
                </a:cxn>
                <a:cxn ang="0">
                  <a:pos x="17" y="0"/>
                </a:cxn>
                <a:cxn ang="0">
                  <a:pos x="0" y="0"/>
                </a:cxn>
                <a:cxn ang="0">
                  <a:pos x="215" y="198"/>
                </a:cxn>
                <a:cxn ang="0">
                  <a:pos x="406" y="408"/>
                </a:cxn>
                <a:cxn ang="0">
                  <a:pos x="580" y="623"/>
                </a:cxn>
                <a:cxn ang="0">
                  <a:pos x="729" y="845"/>
                </a:cxn>
                <a:cxn ang="0">
                  <a:pos x="729" y="845"/>
                </a:cxn>
              </a:cxnLst>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alpha val="100000"/>
              </a:schemeClr>
            </a:solidFill>
            <a:ln w="9525">
              <a:noFill/>
            </a:ln>
          </p:spPr>
          <p:txBody>
            <a:bodyPr/>
            <a:p>
              <a:endParaRPr lang="zh-CN" altLang="en-US"/>
            </a:p>
          </p:txBody>
        </p:sp>
        <p:sp>
          <p:nvSpPr>
            <p:cNvPr id="8208" name="Freeform 24"/>
            <p:cNvSpPr/>
            <p:nvPr/>
          </p:nvSpPr>
          <p:spPr>
            <a:xfrm>
              <a:off x="5352" y="0"/>
              <a:ext cx="408" cy="414"/>
            </a:xfrm>
            <a:custGeom>
              <a:avLst/>
              <a:gdLst/>
              <a:ahLst/>
              <a:cxnLst>
                <a:cxn ang="0">
                  <a:pos x="413" y="414"/>
                </a:cxn>
                <a:cxn ang="0">
                  <a:pos x="413" y="396"/>
                </a:cxn>
                <a:cxn ang="0">
                  <a:pos x="228" y="192"/>
                </a:cxn>
                <a:cxn ang="0">
                  <a:pos x="12" y="0"/>
                </a:cxn>
                <a:cxn ang="0">
                  <a:pos x="0" y="0"/>
                </a:cxn>
                <a:cxn ang="0">
                  <a:pos x="108" y="102"/>
                </a:cxn>
                <a:cxn ang="0">
                  <a:pos x="222" y="204"/>
                </a:cxn>
                <a:cxn ang="0">
                  <a:pos x="413" y="414"/>
                </a:cxn>
                <a:cxn ang="0">
                  <a:pos x="413" y="414"/>
                </a:cxn>
              </a:cxnLst>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alpha val="100000"/>
              </a:schemeClr>
            </a:solidFill>
            <a:ln w="9525">
              <a:noFill/>
            </a:ln>
          </p:spPr>
          <p:txBody>
            <a:bodyPr/>
            <a:p>
              <a:endParaRPr lang="zh-CN" altLang="en-US"/>
            </a:p>
          </p:txBody>
        </p:sp>
        <p:sp>
          <p:nvSpPr>
            <p:cNvPr id="54" name="Freeform 25"/>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210" name="Freeform 26"/>
            <p:cNvSpPr/>
            <p:nvPr/>
          </p:nvSpPr>
          <p:spPr>
            <a:xfrm>
              <a:off x="6" y="0"/>
              <a:ext cx="588" cy="599"/>
            </a:xfrm>
            <a:custGeom>
              <a:avLst/>
              <a:gdLst/>
              <a:ahLst/>
              <a:cxnLst>
                <a:cxn ang="0">
                  <a:pos x="598" y="0"/>
                </a:cxn>
                <a:cxn ang="0">
                  <a:pos x="580" y="0"/>
                </a:cxn>
                <a:cxn ang="0">
                  <a:pos x="413" y="132"/>
                </a:cxn>
                <a:cxn ang="0">
                  <a:pos x="263" y="270"/>
                </a:cxn>
                <a:cxn ang="0">
                  <a:pos x="120" y="420"/>
                </a:cxn>
                <a:cxn ang="0">
                  <a:pos x="0" y="575"/>
                </a:cxn>
                <a:cxn ang="0">
                  <a:pos x="0" y="599"/>
                </a:cxn>
                <a:cxn ang="0">
                  <a:pos x="120" y="432"/>
                </a:cxn>
                <a:cxn ang="0">
                  <a:pos x="263" y="282"/>
                </a:cxn>
                <a:cxn ang="0">
                  <a:pos x="419" y="138"/>
                </a:cxn>
                <a:cxn ang="0">
                  <a:pos x="598" y="0"/>
                </a:cxn>
                <a:cxn ang="0">
                  <a:pos x="598" y="0"/>
                </a:cxn>
              </a:cxnLst>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alpha val="100000"/>
              </a:schemeClr>
            </a:solidFill>
            <a:ln w="9525">
              <a:noFill/>
            </a:ln>
          </p:spPr>
          <p:txBody>
            <a:bodyPr/>
            <a:p>
              <a:endParaRPr lang="zh-CN" altLang="en-US"/>
            </a:p>
          </p:txBody>
        </p:sp>
        <p:sp>
          <p:nvSpPr>
            <p:cNvPr id="8211" name="Freeform 27"/>
            <p:cNvSpPr/>
            <p:nvPr/>
          </p:nvSpPr>
          <p:spPr>
            <a:xfrm>
              <a:off x="6" y="0"/>
              <a:ext cx="270" cy="252"/>
            </a:xfrm>
            <a:custGeom>
              <a:avLst/>
              <a:gdLst/>
              <a:ahLst/>
              <a:cxnLst>
                <a:cxn ang="0">
                  <a:pos x="275" y="0"/>
                </a:cxn>
                <a:cxn ang="0">
                  <a:pos x="257" y="0"/>
                </a:cxn>
                <a:cxn ang="0">
                  <a:pos x="120" y="114"/>
                </a:cxn>
                <a:cxn ang="0">
                  <a:pos x="60" y="174"/>
                </a:cxn>
                <a:cxn ang="0">
                  <a:pos x="0" y="234"/>
                </a:cxn>
                <a:cxn ang="0">
                  <a:pos x="0" y="252"/>
                </a:cxn>
                <a:cxn ang="0">
                  <a:pos x="126" y="120"/>
                </a:cxn>
                <a:cxn ang="0">
                  <a:pos x="275" y="0"/>
                </a:cxn>
                <a:cxn ang="0">
                  <a:pos x="275" y="0"/>
                </a:cxn>
              </a:cxnLst>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alpha val="100000"/>
              </a:schemeClr>
            </a:solidFill>
            <a:ln w="9525">
              <a:noFill/>
            </a:ln>
          </p:spPr>
          <p:txBody>
            <a:bodyPr/>
            <a:p>
              <a:endParaRPr lang="zh-CN" altLang="en-US"/>
            </a:p>
          </p:txBody>
        </p:sp>
        <p:sp>
          <p:nvSpPr>
            <p:cNvPr id="8212" name="Line 28"/>
            <p:cNvSpPr/>
            <p:nvPr/>
          </p:nvSpPr>
          <p:spPr>
            <a:xfrm>
              <a:off x="1" y="2749"/>
              <a:ext cx="5758" cy="0"/>
            </a:xfrm>
            <a:prstGeom prst="line">
              <a:avLst/>
            </a:prstGeom>
            <a:ln w="15875" cap="flat" cmpd="sng">
              <a:solidFill>
                <a:schemeClr val="bg1"/>
              </a:solidFill>
              <a:prstDash val="solid"/>
              <a:headEnd type="none" w="med" len="med"/>
              <a:tailEnd type="none" w="med" len="med"/>
            </a:ln>
          </p:spPr>
        </p:sp>
        <p:sp>
          <p:nvSpPr>
            <p:cNvPr id="8213" name="Line 29"/>
            <p:cNvSpPr/>
            <p:nvPr/>
          </p:nvSpPr>
          <p:spPr>
            <a:xfrm>
              <a:off x="1" y="2356"/>
              <a:ext cx="5758" cy="0"/>
            </a:xfrm>
            <a:prstGeom prst="line">
              <a:avLst/>
            </a:prstGeom>
            <a:ln w="15875" cap="flat" cmpd="sng">
              <a:solidFill>
                <a:schemeClr val="bg1"/>
              </a:solidFill>
              <a:prstDash val="solid"/>
              <a:headEnd type="none" w="med" len="med"/>
              <a:tailEnd type="none" w="med" len="med"/>
            </a:ln>
          </p:spPr>
        </p:sp>
        <p:sp>
          <p:nvSpPr>
            <p:cNvPr id="8214" name="Line 30"/>
            <p:cNvSpPr/>
            <p:nvPr/>
          </p:nvSpPr>
          <p:spPr>
            <a:xfrm>
              <a:off x="1" y="3142"/>
              <a:ext cx="5758" cy="0"/>
            </a:xfrm>
            <a:prstGeom prst="line">
              <a:avLst/>
            </a:prstGeom>
            <a:ln w="15875" cap="flat" cmpd="sng">
              <a:solidFill>
                <a:schemeClr val="bg2"/>
              </a:solidFill>
              <a:prstDash val="solid"/>
              <a:headEnd type="none" w="med" len="med"/>
              <a:tailEnd type="none" w="med" len="med"/>
            </a:ln>
          </p:spPr>
        </p:sp>
        <p:grpSp>
          <p:nvGrpSpPr>
            <p:cNvPr id="8215" name="Group 31"/>
            <p:cNvGrpSpPr/>
            <p:nvPr/>
          </p:nvGrpSpPr>
          <p:grpSpPr>
            <a:xfrm>
              <a:off x="1" y="392"/>
              <a:ext cx="5758" cy="1571"/>
              <a:chOff x="1" y="392"/>
              <a:chExt cx="5758" cy="1571"/>
            </a:xfrm>
          </p:grpSpPr>
          <p:sp>
            <p:nvSpPr>
              <p:cNvPr id="8218" name="Line 32"/>
              <p:cNvSpPr/>
              <p:nvPr userDrawn="1"/>
            </p:nvSpPr>
            <p:spPr>
              <a:xfrm>
                <a:off x="1" y="784"/>
                <a:ext cx="5758" cy="0"/>
              </a:xfrm>
              <a:prstGeom prst="line">
                <a:avLst/>
              </a:prstGeom>
              <a:ln w="15875" cap="flat" cmpd="sng">
                <a:solidFill>
                  <a:schemeClr val="bg1"/>
                </a:solidFill>
                <a:prstDash val="solid"/>
                <a:headEnd type="none" w="med" len="med"/>
                <a:tailEnd type="none" w="med" len="med"/>
              </a:ln>
            </p:spPr>
          </p:sp>
          <p:sp>
            <p:nvSpPr>
              <p:cNvPr id="8219" name="Line 33"/>
              <p:cNvSpPr/>
              <p:nvPr userDrawn="1"/>
            </p:nvSpPr>
            <p:spPr>
              <a:xfrm>
                <a:off x="1" y="1963"/>
                <a:ext cx="5758" cy="0"/>
              </a:xfrm>
              <a:prstGeom prst="line">
                <a:avLst/>
              </a:prstGeom>
              <a:ln w="15875" cap="flat" cmpd="sng">
                <a:solidFill>
                  <a:schemeClr val="bg1"/>
                </a:solidFill>
                <a:prstDash val="solid"/>
                <a:headEnd type="none" w="med" len="med"/>
                <a:tailEnd type="none" w="med" len="med"/>
              </a:ln>
            </p:spPr>
          </p:sp>
          <p:sp>
            <p:nvSpPr>
              <p:cNvPr id="8220" name="Line 34"/>
              <p:cNvSpPr/>
              <p:nvPr userDrawn="1"/>
            </p:nvSpPr>
            <p:spPr>
              <a:xfrm>
                <a:off x="1" y="1570"/>
                <a:ext cx="5758" cy="0"/>
              </a:xfrm>
              <a:prstGeom prst="line">
                <a:avLst/>
              </a:prstGeom>
              <a:ln w="15875" cap="flat" cmpd="sng">
                <a:solidFill>
                  <a:schemeClr val="bg1"/>
                </a:solidFill>
                <a:prstDash val="solid"/>
                <a:headEnd type="none" w="med" len="med"/>
                <a:tailEnd type="none" w="med" len="med"/>
              </a:ln>
            </p:spPr>
          </p:sp>
          <p:sp>
            <p:nvSpPr>
              <p:cNvPr id="8221" name="Line 35"/>
              <p:cNvSpPr/>
              <p:nvPr userDrawn="1"/>
            </p:nvSpPr>
            <p:spPr>
              <a:xfrm>
                <a:off x="1" y="1177"/>
                <a:ext cx="5758" cy="0"/>
              </a:xfrm>
              <a:prstGeom prst="line">
                <a:avLst/>
              </a:prstGeom>
              <a:ln w="15875" cap="flat" cmpd="sng">
                <a:solidFill>
                  <a:schemeClr val="bg1"/>
                </a:solidFill>
                <a:prstDash val="solid"/>
                <a:headEnd type="none" w="med" len="med"/>
                <a:tailEnd type="none" w="med" len="med"/>
              </a:ln>
            </p:spPr>
          </p:sp>
          <p:sp>
            <p:nvSpPr>
              <p:cNvPr id="8222" name="Line 36"/>
              <p:cNvSpPr/>
              <p:nvPr userDrawn="1"/>
            </p:nvSpPr>
            <p:spPr>
              <a:xfrm>
                <a:off x="1" y="392"/>
                <a:ext cx="5758" cy="0"/>
              </a:xfrm>
              <a:prstGeom prst="line">
                <a:avLst/>
              </a:prstGeom>
              <a:ln w="15875" cap="flat" cmpd="sng">
                <a:solidFill>
                  <a:schemeClr val="bg1"/>
                </a:solidFill>
                <a:prstDash val="solid"/>
                <a:headEnd type="none" w="med" len="med"/>
                <a:tailEnd type="none" w="med" len="med"/>
              </a:ln>
            </p:spPr>
          </p:sp>
        </p:grpSp>
        <p:sp>
          <p:nvSpPr>
            <p:cNvPr id="8216" name="Line 37"/>
            <p:cNvSpPr/>
            <p:nvPr/>
          </p:nvSpPr>
          <p:spPr>
            <a:xfrm>
              <a:off x="1" y="3928"/>
              <a:ext cx="5758" cy="0"/>
            </a:xfrm>
            <a:prstGeom prst="line">
              <a:avLst/>
            </a:prstGeom>
            <a:ln w="15875" cap="flat" cmpd="sng">
              <a:solidFill>
                <a:schemeClr val="bg2"/>
              </a:solidFill>
              <a:prstDash val="solid"/>
              <a:headEnd type="none" w="med" len="med"/>
              <a:tailEnd type="none" w="med" len="med"/>
            </a:ln>
          </p:spPr>
        </p:sp>
        <p:sp>
          <p:nvSpPr>
            <p:cNvPr id="8217" name="Line 38"/>
            <p:cNvSpPr/>
            <p:nvPr/>
          </p:nvSpPr>
          <p:spPr>
            <a:xfrm>
              <a:off x="1" y="3535"/>
              <a:ext cx="5758" cy="0"/>
            </a:xfrm>
            <a:prstGeom prst="line">
              <a:avLst/>
            </a:prstGeom>
            <a:ln w="15875" cap="flat" cmpd="sng">
              <a:solidFill>
                <a:schemeClr val="bg2"/>
              </a:solidFill>
              <a:prstDash val="solid"/>
              <a:headEnd type="none" w="med" len="med"/>
              <a:tailEnd type="none" w="med" len="med"/>
            </a:ln>
          </p:spPr>
        </p:sp>
      </p:grpSp>
      <p:sp>
        <p:nvSpPr>
          <p:cNvPr id="27687"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zh-CN" altLang="en-US" noProof="0" smtClean="0"/>
              <a:t>单击此处编辑母版标题样式</a:t>
            </a:r>
            <a:endParaRPr lang="zh-CN" altLang="en-US" noProof="0" smtClean="0"/>
          </a:p>
        </p:txBody>
      </p:sp>
      <p:sp>
        <p:nvSpPr>
          <p:cNvPr id="2768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zh-CN" altLang="en-US" noProof="0" smtClean="0"/>
              <a:t>单击此处编辑母版副标题样式</a:t>
            </a:r>
            <a:endParaRPr lang="zh-CN" altLang="en-US" noProof="0" smtClean="0"/>
          </a:p>
        </p:txBody>
      </p:sp>
      <p:sp>
        <p:nvSpPr>
          <p:cNvPr id="81" name="Rectangle 41"/>
          <p:cNvSpPr>
            <a:spLocks noGrp="1" noChangeArrowheads="1"/>
          </p:cNvSpPr>
          <p:nvPr>
            <p:ph type="dt" sz="quarter" idx="2"/>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07C00A6-C944-44D5-8B71-87CC76BB342F}"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82" name="Rectangle 42"/>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83" name="Rectangle 43"/>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EE75026-8F61-4645-8C73-39920B01D2A1}" type="slidenum">
              <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C04967B-4ACD-4653-BECA-1447E2522DA4}"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162E79-9883-42FA-A634-783DBAC4697A}" type="slidenum">
              <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457200" y="277813"/>
            <a:ext cx="6019800" cy="5853112"/>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C04967B-4ACD-4653-BECA-1447E2522DA4}"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162E79-9883-42FA-A634-783DBAC4697A}" type="slidenum">
              <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hasCustomPrompt="1"/>
          </p:nvPr>
        </p:nvSpPr>
        <p:spPr>
          <a:xfrm>
            <a:off x="457200" y="1600200"/>
            <a:ext cx="4038600" cy="4530725"/>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48200" y="1600200"/>
            <a:ext cx="4038600" cy="4530725"/>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C04967B-4ACD-4653-BECA-1447E2522DA4}"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162E79-9883-42FA-A634-783DBAC4697A}" type="slidenum">
              <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hasCustomPrompt="1"/>
          </p:nvPr>
        </p:nvSpPr>
        <p:spPr>
          <a:xfrm>
            <a:off x="457200" y="277813"/>
            <a:ext cx="8229600" cy="5853112"/>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C04967B-4ACD-4653-BECA-1447E2522DA4}"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162E79-9883-42FA-A634-783DBAC4697A}" type="slidenum">
              <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3072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Char char="n"/>
              <a:defRPr/>
            </a:pPr>
            <a:endParaRPr kumimoji="0" lang="zh-CN" altLang="en-US" sz="3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C04967B-4ACD-4653-BECA-1447E2522DA4}"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162E79-9883-42FA-A634-783DBAC4697A}" type="slidenum">
              <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9218" name="Freeform 7"/>
          <p:cNvSpPr/>
          <p:nvPr/>
        </p:nvSpPr>
        <p:spPr>
          <a:xfrm>
            <a:off x="609600" y="1219200"/>
            <a:ext cx="7924800" cy="914400"/>
          </a:xfrm>
          <a:custGeom>
            <a:avLst/>
            <a:gdLst/>
            <a:ahLst/>
            <a:cxnLst>
              <a:cxn ang="0">
                <a:pos x="0" y="2147483646"/>
              </a:cxn>
              <a:cxn ang="0">
                <a:pos x="0" y="0"/>
              </a:cxn>
              <a:cxn ang="0">
                <a:pos x="2147483646" y="0"/>
              </a:cxn>
            </a:cxnLst>
            <a:pathLst>
              <a:path w="1000" h="1000">
                <a:moveTo>
                  <a:pt x="0" y="1000"/>
                </a:moveTo>
                <a:lnTo>
                  <a:pt x="0" y="0"/>
                </a:lnTo>
                <a:lnTo>
                  <a:pt x="1000" y="0"/>
                </a:lnTo>
              </a:path>
            </a:pathLst>
          </a:custGeom>
          <a:noFill/>
          <a:ln w="25400" cap="flat" cmpd="sng">
            <a:solidFill>
              <a:schemeClr val="accent1">
                <a:alpha val="100000"/>
              </a:schemeClr>
            </a:solidFill>
            <a:prstDash val="solid"/>
            <a:miter lim="800000"/>
            <a:headEnd type="none" w="med" len="med"/>
            <a:tailEnd type="none" w="med" len="med"/>
          </a:ln>
        </p:spPr>
        <p:txBody>
          <a:bodyPr/>
          <a:p>
            <a:endParaRPr lang="zh-CN" altLang="en-US"/>
          </a:p>
        </p:txBody>
      </p:sp>
      <p:sp>
        <p:nvSpPr>
          <p:cNvPr id="9219" name="Line 8"/>
          <p:cNvSpPr/>
          <p:nvPr/>
        </p:nvSpPr>
        <p:spPr>
          <a:xfrm>
            <a:off x="1981200" y="3962400"/>
            <a:ext cx="6511925" cy="0"/>
          </a:xfrm>
          <a:prstGeom prst="line">
            <a:avLst/>
          </a:prstGeom>
          <a:ln w="19050" cap="flat" cmpd="sng">
            <a:solidFill>
              <a:schemeClr val="accent1"/>
            </a:solidFill>
            <a:prstDash val="solid"/>
            <a:headEnd type="none" w="med" len="med"/>
            <a:tailEnd type="none" w="med" len="med"/>
          </a:ln>
        </p:spPr>
      </p:sp>
      <p:sp>
        <p:nvSpPr>
          <p:cNvPr id="34818" name="Rectangle 2"/>
          <p:cNvSpPr>
            <a:spLocks noGrp="1" noChangeArrowheads="1"/>
          </p:cNvSpPr>
          <p:nvPr>
            <p:ph type="ctrTitle"/>
          </p:nvPr>
        </p:nvSpPr>
        <p:spPr>
          <a:xfrm>
            <a:off x="914400" y="1524000"/>
            <a:ext cx="7623175" cy="1752600"/>
          </a:xfrm>
        </p:spPr>
        <p:txBody>
          <a:bodyPr/>
          <a:lstStyle>
            <a:lvl1pPr>
              <a:defRPr sz="5000"/>
            </a:lvl1pPr>
          </a:lstStyle>
          <a:p>
            <a:pPr lvl="0"/>
            <a:r>
              <a:rPr lang="zh-CN" altLang="en-US" noProof="0" smtClean="0"/>
              <a:t>单击此处编辑母版标题样式</a:t>
            </a:r>
            <a:endParaRPr lang="zh-CN" altLang="en-US" noProof="0" smtClean="0"/>
          </a:p>
        </p:txBody>
      </p:sp>
      <p:sp>
        <p:nvSpPr>
          <p:cNvPr id="34819"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zh-CN" altLang="en-US" noProof="0" smtClean="0"/>
              <a:t>单击此处编辑母版副标题样式</a:t>
            </a:r>
            <a:endParaRPr lang="zh-CN" altLang="en-US" noProof="0" smtClean="0"/>
          </a:p>
        </p:txBody>
      </p:sp>
      <p:sp>
        <p:nvSpPr>
          <p:cNvPr id="11" name="Rectangle 4"/>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 name="Rectangle 5"/>
          <p:cNvSpPr>
            <a:spLocks noGrp="1" noChangeArrowheads="1"/>
          </p:cNvSpPr>
          <p:nvPr>
            <p:ph type="ftr" sz="quarter" idx="3"/>
          </p:nvPr>
        </p:nvSpPr>
        <p:spPr bwMode="auto">
          <a:xfrm>
            <a:off x="31242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8B5D528-F93F-4BE5-A31A-18FE625C365F}"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7228FE5-1E32-41CA-A65A-1F47114CBAE2}"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7228FE5-1E32-41CA-A65A-1F47114CBAE2}"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457200" y="1600200"/>
            <a:ext cx="4038600" cy="4530725"/>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48200" y="1600200"/>
            <a:ext cx="4038600" cy="4530725"/>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7228FE5-1E32-41CA-A65A-1F47114CBAE2}"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30238" y="2505075"/>
            <a:ext cx="386873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2505075"/>
            <a:ext cx="38877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7228FE5-1E32-41CA-A65A-1F47114CBAE2}"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C04967B-4ACD-4653-BECA-1447E2522DA4}"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162E79-9883-42FA-A634-783DBAC4697A}" type="slidenum">
              <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7228FE5-1E32-41CA-A65A-1F47114CBAE2}"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7228FE5-1E32-41CA-A65A-1F47114CBAE2}"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7228FE5-1E32-41CA-A65A-1F47114CBAE2}"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7228FE5-1E32-41CA-A65A-1F47114CBAE2}"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7228FE5-1E32-41CA-A65A-1F47114CBAE2}"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457200" y="277813"/>
            <a:ext cx="6019800" cy="5853112"/>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7228FE5-1E32-41CA-A65A-1F47114CBAE2}"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5C61380-5E03-4F68-B520-AAD53B8059DB}"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5C61380-5E03-4F68-B520-AAD53B8059DB}"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5C61380-5E03-4F68-B520-AAD53B8059DB}"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457200" y="1600200"/>
            <a:ext cx="4038600" cy="45259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48200" y="1600200"/>
            <a:ext cx="4038600" cy="45259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5C61380-5E03-4F68-B520-AAD53B8059DB}"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C04967B-4ACD-4653-BECA-1447E2522DA4}"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162E79-9883-42FA-A634-783DBAC4697A}" type="slidenum">
              <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30238" y="2505075"/>
            <a:ext cx="386873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2505075"/>
            <a:ext cx="38877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5C61380-5E03-4F68-B520-AAD53B8059DB}"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5C61380-5E03-4F68-B520-AAD53B8059DB}"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5C61380-5E03-4F68-B520-AAD53B8059DB}"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5C61380-5E03-4F68-B520-AAD53B8059DB}"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5C61380-5E03-4F68-B520-AAD53B8059DB}"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5C61380-5E03-4F68-B520-AAD53B8059DB}"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457200" y="274638"/>
            <a:ext cx="6019800" cy="5851525"/>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5C61380-5E03-4F68-B520-AAD53B8059DB}"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hasCustomPrompt="1"/>
          </p:nvPr>
        </p:nvSpPr>
        <p:spPr>
          <a:xfrm>
            <a:off x="457200" y="1600200"/>
            <a:ext cx="4038600" cy="4530725"/>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48200" y="1600200"/>
            <a:ext cx="4038600" cy="4530725"/>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0"/>
          <p:cNvSpPr>
            <a:spLocks noGrp="1" noChangeArrowheads="1"/>
          </p:cNvSpPr>
          <p:nvPr>
            <p:ph type="dt" sz="half" idx="12"/>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7B332E3-C32F-45CC-A973-04E1CE07E462}" type="datetime1">
              <a:rPr kumimoji="0" lang="zh-CN" altLang="en-US"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 name="Rectangle 41"/>
          <p:cNvSpPr>
            <a:spLocks noGrp="1" noChangeArrowheads="1"/>
          </p:cNvSpPr>
          <p:nvPr>
            <p:ph type="ftr" sz="quarter" idx="3"/>
          </p:nvPr>
        </p:nvSpPr>
        <p:spPr bwMode="auto">
          <a:xfrm>
            <a:off x="3124200" y="6245225"/>
            <a:ext cx="2895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9" name="Rectangle 42"/>
          <p:cNvSpPr>
            <a:spLocks noGrp="1" noChangeArrowheads="1"/>
          </p:cNvSpPr>
          <p:nvPr>
            <p:ph type="sldNum" sz="quarter" idx="4"/>
          </p:nvPr>
        </p:nvSpPr>
        <p:spPr bwMode="auto">
          <a:xfrm>
            <a:off x="6553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CA10A3B-8457-459A-9E35-20B207DE523B}"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2F1112-9D4B-42F5-8E84-F394CF5164B5}"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2F1112-9D4B-42F5-8E84-F394CF5164B5}"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457200" y="1600200"/>
            <a:ext cx="4038600" cy="4530725"/>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48200" y="1600200"/>
            <a:ext cx="4038600" cy="4530725"/>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C04967B-4ACD-4653-BECA-1447E2522DA4}"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162E79-9883-42FA-A634-783DBAC4697A}" type="slidenum">
              <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2F1112-9D4B-42F5-8E84-F394CF5164B5}"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457200" y="1600200"/>
            <a:ext cx="4038600" cy="45259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48200" y="1600200"/>
            <a:ext cx="4038600" cy="45259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2F1112-9D4B-42F5-8E84-F394CF5164B5}"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30238" y="2505075"/>
            <a:ext cx="386873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2505075"/>
            <a:ext cx="38877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2F1112-9D4B-42F5-8E84-F394CF5164B5}"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2F1112-9D4B-42F5-8E84-F394CF5164B5}"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2F1112-9D4B-42F5-8E84-F394CF5164B5}"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2F1112-9D4B-42F5-8E84-F394CF5164B5}"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2F1112-9D4B-42F5-8E84-F394CF5164B5}"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2F1112-9D4B-42F5-8E84-F394CF5164B5}"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457200" y="274638"/>
            <a:ext cx="6019800" cy="5851525"/>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2F1112-9D4B-42F5-8E84-F394CF5164B5}"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502AA-E0AD-4E3C-B970-41AA5EB97D83}"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30238" y="2505075"/>
            <a:ext cx="386873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2505075"/>
            <a:ext cx="38877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C04967B-4ACD-4653-BECA-1447E2522DA4}"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162E79-9883-42FA-A634-783DBAC4697A}" type="slidenum">
              <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502AA-E0AD-4E3C-B970-41AA5EB97D83}"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502AA-E0AD-4E3C-B970-41AA5EB97D83}"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457200" y="1600200"/>
            <a:ext cx="4038600" cy="45259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48200" y="1600200"/>
            <a:ext cx="4038600" cy="45259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502AA-E0AD-4E3C-B970-41AA5EB97D83}"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30238" y="2505075"/>
            <a:ext cx="386873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2505075"/>
            <a:ext cx="38877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502AA-E0AD-4E3C-B970-41AA5EB97D83}"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502AA-E0AD-4E3C-B970-41AA5EB97D83}"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502AA-E0AD-4E3C-B970-41AA5EB97D83}"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502AA-E0AD-4E3C-B970-41AA5EB97D83}"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502AA-E0AD-4E3C-B970-41AA5EB97D83}"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502AA-E0AD-4E3C-B970-41AA5EB97D83}"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457200" y="274638"/>
            <a:ext cx="6019800" cy="5851525"/>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502AA-E0AD-4E3C-B970-41AA5EB97D83}"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C04967B-4ACD-4653-BECA-1447E2522DA4}"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162E79-9883-42FA-A634-783DBAC4697A}" type="slidenum">
              <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hasCustomPrompt="1"/>
          </p:nvPr>
        </p:nvSpPr>
        <p:spPr>
          <a:xfrm>
            <a:off x="457200" y="1600200"/>
            <a:ext cx="4038600" cy="45259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48200" y="1600200"/>
            <a:ext cx="4038600" cy="45259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502AA-E0AD-4E3C-B970-41AA5EB97D83}"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hasCustomPrompt="1"/>
          </p:nvPr>
        </p:nvSpPr>
        <p:spPr>
          <a:xfrm>
            <a:off x="457200" y="274638"/>
            <a:ext cx="8229600" cy="5851525"/>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38502AA-E0AD-4E3C-B970-41AA5EB97D83}"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6FD0EB0-D286-4377-9205-A738FCEEC86E}"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6FD0EB0-D286-4377-9205-A738FCEEC86E}"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6FD0EB0-D286-4377-9205-A738FCEEC86E}"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6FD0EB0-D286-4377-9205-A738FCEEC86E}"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6FD0EB0-D286-4377-9205-A738FCEEC86E}"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6FD0EB0-D286-4377-9205-A738FCEEC86E}"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6FD0EB0-D286-4377-9205-A738FCEEC86E}"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6FD0EB0-D286-4377-9205-A738FCEEC86E}"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C04967B-4ACD-4653-BECA-1447E2522DA4}"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162E79-9883-42FA-A634-783DBAC4697A}" type="slidenum">
              <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6FD0EB0-D286-4377-9205-A738FCEEC86E}"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6FD0EB0-D286-4377-9205-A738FCEEC86E}"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6FD0EB0-D286-4377-9205-A738FCEEC86E}"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6FD0EB0-D286-4377-9205-A738FCEEC86E}"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6FD0EB0-D286-4377-9205-A738FCEEC86E}"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CF10AE4-7FFE-480D-9DBF-1830B94911EF}" type="slidenum">
              <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CF10AE4-7FFE-480D-9DBF-1830B94911EF}" type="slidenum">
              <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CF10AE4-7FFE-480D-9DBF-1830B94911EF}" type="slidenum">
              <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825625"/>
            <a:ext cx="38862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825625"/>
            <a:ext cx="38862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CF10AE4-7FFE-480D-9DBF-1830B94911EF}" type="slidenum">
              <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29842" y="2505075"/>
            <a:ext cx="3868340"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2505075"/>
            <a:ext cx="3887391"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CF10AE4-7FFE-480D-9DBF-1830B94911EF}" type="slidenum">
              <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C04967B-4ACD-4653-BECA-1447E2522DA4}"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162E79-9883-42FA-A634-783DBAC4697A}" type="slidenum">
              <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CF10AE4-7FFE-480D-9DBF-1830B94911EF}" type="slidenum">
              <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CF10AE4-7FFE-480D-9DBF-1830B94911EF}" type="slidenum">
              <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CF10AE4-7FFE-480D-9DBF-1830B94911EF}" type="slidenum">
              <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CF10AE4-7FFE-480D-9DBF-1830B94911EF}" type="slidenum">
              <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CF10AE4-7FFE-480D-9DBF-1830B94911EF}" type="slidenum">
              <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365125"/>
            <a:ext cx="5800725"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CF10AE4-7FFE-480D-9DBF-1830B94911EF}" type="slidenum">
              <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C04967B-4ACD-4653-BECA-1447E2522DA4}"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D162E79-9883-42FA-A634-783DBAC4697A}" type="slidenum">
              <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2" Type="http://schemas.openxmlformats.org/officeDocument/2006/relationships/theme" Target="../theme/theme2.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3" Type="http://schemas.openxmlformats.org/officeDocument/2006/relationships/theme" Target="../theme/theme3.xml"/><Relationship Id="rId12" Type="http://schemas.openxmlformats.org/officeDocument/2006/relationships/slideLayout" Target="../slideLayouts/slideLayout37.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4" Type="http://schemas.openxmlformats.org/officeDocument/2006/relationships/theme" Target="../theme/theme5.xml"/><Relationship Id="rId13" Type="http://schemas.openxmlformats.org/officeDocument/2006/relationships/slideLayout" Target="../slideLayouts/slideLayout61.xml"/><Relationship Id="rId12" Type="http://schemas.openxmlformats.org/officeDocument/2006/relationships/slideLayout" Target="../slideLayouts/slideLayout60.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0.xml"/><Relationship Id="rId8" Type="http://schemas.openxmlformats.org/officeDocument/2006/relationships/slideLayout" Target="../slideLayouts/slideLayout69.xml"/><Relationship Id="rId7" Type="http://schemas.openxmlformats.org/officeDocument/2006/relationships/slideLayout" Target="../slideLayouts/slideLayout68.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3" Type="http://schemas.openxmlformats.org/officeDocument/2006/relationships/slideLayout" Target="../slideLayouts/slideLayout64.xml"/><Relationship Id="rId2" Type="http://schemas.openxmlformats.org/officeDocument/2006/relationships/slideLayout" Target="../slideLayouts/slideLayout63.xml"/><Relationship Id="rId14" Type="http://schemas.openxmlformats.org/officeDocument/2006/relationships/theme" Target="../theme/theme6.xml"/><Relationship Id="rId13" Type="http://schemas.openxmlformats.org/officeDocument/2006/relationships/slideLayout" Target="../slideLayouts/slideLayout74.xml"/><Relationship Id="rId12" Type="http://schemas.openxmlformats.org/officeDocument/2006/relationships/slideLayout" Target="../slideLayouts/slideLayout73.xml"/><Relationship Id="rId11" Type="http://schemas.openxmlformats.org/officeDocument/2006/relationships/slideLayout" Target="../slideLayouts/slideLayout72.xml"/><Relationship Id="rId10" Type="http://schemas.openxmlformats.org/officeDocument/2006/relationships/slideLayout" Target="../slideLayouts/slideLayout71.xml"/><Relationship Id="rId1"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3.xml"/><Relationship Id="rId8" Type="http://schemas.openxmlformats.org/officeDocument/2006/relationships/slideLayout" Target="../slideLayouts/slideLayout82.xml"/><Relationship Id="rId7" Type="http://schemas.openxmlformats.org/officeDocument/2006/relationships/slideLayout" Target="../slideLayouts/slideLayout81.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3" Type="http://schemas.openxmlformats.org/officeDocument/2006/relationships/slideLayout" Target="../slideLayouts/slideLayout77.xml"/><Relationship Id="rId2" Type="http://schemas.openxmlformats.org/officeDocument/2006/relationships/slideLayout" Target="../slideLayouts/slideLayout76.xml"/><Relationship Id="rId12" Type="http://schemas.openxmlformats.org/officeDocument/2006/relationships/theme" Target="../theme/theme7.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tileRect/>
        </a:gradFill>
        <a:effectLst/>
      </p:bgPr>
    </p:bg>
    <p:spTree>
      <p:nvGrpSpPr>
        <p:cNvPr id="1" name=""/>
        <p:cNvGrpSpPr/>
        <p:nvPr/>
      </p:nvGrpSpPr>
      <p:grpSpPr/>
      <p:grpSp>
        <p:nvGrpSpPr>
          <p:cNvPr id="1026" name="Group 2"/>
          <p:cNvGrpSpPr/>
          <p:nvPr/>
        </p:nvGrpSpPr>
        <p:grpSpPr>
          <a:xfrm>
            <a:off x="1588" y="0"/>
            <a:ext cx="9148762" cy="6851650"/>
            <a:chOff x="1" y="0"/>
            <a:chExt cx="5763" cy="4316"/>
          </a:xfrm>
        </p:grpSpPr>
        <p:sp>
          <p:nvSpPr>
            <p:cNvPr id="26627" name="Freeform 3"/>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6628" name="Freeform 4"/>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6629" name="Freeform 5"/>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grpSp>
          <p:nvGrpSpPr>
            <p:cNvPr id="1035" name="Group 6"/>
            <p:cNvGrpSpPr/>
            <p:nvPr/>
          </p:nvGrpSpPr>
          <p:grpSpPr>
            <a:xfrm>
              <a:off x="288" y="0"/>
              <a:ext cx="5098" cy="4316"/>
              <a:chOff x="288" y="0"/>
              <a:chExt cx="5098" cy="4316"/>
            </a:xfrm>
          </p:grpSpPr>
          <p:sp>
            <p:nvSpPr>
              <p:cNvPr id="26631" name="Freeform 7"/>
              <p:cNvSpPr/>
              <p:nvPr/>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6632" name="Freeform 8"/>
              <p:cNvSpPr/>
              <p:nvPr/>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6633" name="Freeform 9"/>
              <p:cNvSpPr/>
              <p:nvPr/>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6634" name="Freeform 10"/>
              <p:cNvSpPr/>
              <p:nvPr/>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6635" name="Freeform 11"/>
              <p:cNvSpPr/>
              <p:nvPr/>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6636" name="Freeform 12"/>
              <p:cNvSpPr/>
              <p:nvPr/>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6637" name="Freeform 13"/>
              <p:cNvSpPr/>
              <p:nvPr/>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6638" name="Freeform 14"/>
              <p:cNvSpPr/>
              <p:nvPr/>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6639" name="Freeform 15"/>
              <p:cNvSpPr/>
              <p:nvPr/>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6640" name="Freeform 16"/>
              <p:cNvSpPr/>
              <p:nvPr/>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6641" name="Freeform 17"/>
              <p:cNvSpPr/>
              <p:nvPr/>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6642" name="Freeform 18"/>
              <p:cNvSpPr/>
              <p:nvPr/>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6643" name="Freeform 19"/>
              <p:cNvSpPr/>
              <p:nvPr/>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grpSp>
        <p:sp>
          <p:nvSpPr>
            <p:cNvPr id="26644" name="Freeform 20"/>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6645" name="Freeform 21"/>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6646" name="Freeform 22"/>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39" name="Freeform 23"/>
            <p:cNvSpPr/>
            <p:nvPr/>
          </p:nvSpPr>
          <p:spPr>
            <a:xfrm>
              <a:off x="5041" y="0"/>
              <a:ext cx="719" cy="845"/>
            </a:xfrm>
            <a:custGeom>
              <a:avLst/>
              <a:gdLst/>
              <a:ahLst/>
              <a:cxnLst>
                <a:cxn ang="0">
                  <a:pos x="729" y="845"/>
                </a:cxn>
                <a:cxn ang="0">
                  <a:pos x="729" y="821"/>
                </a:cxn>
                <a:cxn ang="0">
                  <a:pos x="586" y="605"/>
                </a:cxn>
                <a:cxn ang="0">
                  <a:pos x="412" y="396"/>
                </a:cxn>
                <a:cxn ang="0">
                  <a:pos x="227" y="192"/>
                </a:cxn>
                <a:cxn ang="0">
                  <a:pos x="17" y="0"/>
                </a:cxn>
                <a:cxn ang="0">
                  <a:pos x="0" y="0"/>
                </a:cxn>
                <a:cxn ang="0">
                  <a:pos x="215" y="198"/>
                </a:cxn>
                <a:cxn ang="0">
                  <a:pos x="406" y="408"/>
                </a:cxn>
                <a:cxn ang="0">
                  <a:pos x="580" y="623"/>
                </a:cxn>
                <a:cxn ang="0">
                  <a:pos x="729" y="845"/>
                </a:cxn>
                <a:cxn ang="0">
                  <a:pos x="729" y="845"/>
                </a:cxn>
              </a:cxnLst>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alpha val="100000"/>
              </a:schemeClr>
            </a:solidFill>
            <a:ln w="9525">
              <a:noFill/>
            </a:ln>
          </p:spPr>
          <p:txBody>
            <a:bodyPr/>
            <a:p>
              <a:endParaRPr lang="zh-CN" altLang="en-US"/>
            </a:p>
          </p:txBody>
        </p:sp>
        <p:sp>
          <p:nvSpPr>
            <p:cNvPr id="1040" name="Freeform 24"/>
            <p:cNvSpPr/>
            <p:nvPr/>
          </p:nvSpPr>
          <p:spPr>
            <a:xfrm>
              <a:off x="5352" y="0"/>
              <a:ext cx="408" cy="414"/>
            </a:xfrm>
            <a:custGeom>
              <a:avLst/>
              <a:gdLst/>
              <a:ahLst/>
              <a:cxnLst>
                <a:cxn ang="0">
                  <a:pos x="413" y="414"/>
                </a:cxn>
                <a:cxn ang="0">
                  <a:pos x="413" y="396"/>
                </a:cxn>
                <a:cxn ang="0">
                  <a:pos x="228" y="192"/>
                </a:cxn>
                <a:cxn ang="0">
                  <a:pos x="12" y="0"/>
                </a:cxn>
                <a:cxn ang="0">
                  <a:pos x="0" y="0"/>
                </a:cxn>
                <a:cxn ang="0">
                  <a:pos x="108" y="102"/>
                </a:cxn>
                <a:cxn ang="0">
                  <a:pos x="222" y="204"/>
                </a:cxn>
                <a:cxn ang="0">
                  <a:pos x="413" y="414"/>
                </a:cxn>
                <a:cxn ang="0">
                  <a:pos x="413" y="414"/>
                </a:cxn>
              </a:cxnLst>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alpha val="100000"/>
              </a:schemeClr>
            </a:solidFill>
            <a:ln w="9525">
              <a:noFill/>
            </a:ln>
          </p:spPr>
          <p:txBody>
            <a:bodyPr/>
            <a:p>
              <a:endParaRPr lang="zh-CN" altLang="en-US"/>
            </a:p>
          </p:txBody>
        </p:sp>
        <p:sp>
          <p:nvSpPr>
            <p:cNvPr id="26649" name="Freeform 25"/>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42" name="Freeform 26"/>
            <p:cNvSpPr/>
            <p:nvPr/>
          </p:nvSpPr>
          <p:spPr>
            <a:xfrm>
              <a:off x="6" y="0"/>
              <a:ext cx="588" cy="599"/>
            </a:xfrm>
            <a:custGeom>
              <a:avLst/>
              <a:gdLst/>
              <a:ahLst/>
              <a:cxnLst>
                <a:cxn ang="0">
                  <a:pos x="598" y="0"/>
                </a:cxn>
                <a:cxn ang="0">
                  <a:pos x="580" y="0"/>
                </a:cxn>
                <a:cxn ang="0">
                  <a:pos x="413" y="132"/>
                </a:cxn>
                <a:cxn ang="0">
                  <a:pos x="263" y="270"/>
                </a:cxn>
                <a:cxn ang="0">
                  <a:pos x="120" y="420"/>
                </a:cxn>
                <a:cxn ang="0">
                  <a:pos x="0" y="575"/>
                </a:cxn>
                <a:cxn ang="0">
                  <a:pos x="0" y="599"/>
                </a:cxn>
                <a:cxn ang="0">
                  <a:pos x="120" y="432"/>
                </a:cxn>
                <a:cxn ang="0">
                  <a:pos x="263" y="282"/>
                </a:cxn>
                <a:cxn ang="0">
                  <a:pos x="419" y="138"/>
                </a:cxn>
                <a:cxn ang="0">
                  <a:pos x="598" y="0"/>
                </a:cxn>
                <a:cxn ang="0">
                  <a:pos x="598" y="0"/>
                </a:cxn>
              </a:cxnLst>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alpha val="100000"/>
              </a:schemeClr>
            </a:solidFill>
            <a:ln w="9525">
              <a:noFill/>
            </a:ln>
          </p:spPr>
          <p:txBody>
            <a:bodyPr/>
            <a:p>
              <a:endParaRPr lang="zh-CN" altLang="en-US"/>
            </a:p>
          </p:txBody>
        </p:sp>
        <p:sp>
          <p:nvSpPr>
            <p:cNvPr id="1043" name="Freeform 27"/>
            <p:cNvSpPr/>
            <p:nvPr/>
          </p:nvSpPr>
          <p:spPr>
            <a:xfrm>
              <a:off x="6" y="0"/>
              <a:ext cx="270" cy="252"/>
            </a:xfrm>
            <a:custGeom>
              <a:avLst/>
              <a:gdLst/>
              <a:ahLst/>
              <a:cxnLst>
                <a:cxn ang="0">
                  <a:pos x="275" y="0"/>
                </a:cxn>
                <a:cxn ang="0">
                  <a:pos x="257" y="0"/>
                </a:cxn>
                <a:cxn ang="0">
                  <a:pos x="120" y="114"/>
                </a:cxn>
                <a:cxn ang="0">
                  <a:pos x="60" y="174"/>
                </a:cxn>
                <a:cxn ang="0">
                  <a:pos x="0" y="234"/>
                </a:cxn>
                <a:cxn ang="0">
                  <a:pos x="0" y="252"/>
                </a:cxn>
                <a:cxn ang="0">
                  <a:pos x="126" y="120"/>
                </a:cxn>
                <a:cxn ang="0">
                  <a:pos x="275" y="0"/>
                </a:cxn>
                <a:cxn ang="0">
                  <a:pos x="275" y="0"/>
                </a:cxn>
              </a:cxnLst>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alpha val="100000"/>
              </a:schemeClr>
            </a:solidFill>
            <a:ln w="9525">
              <a:noFill/>
            </a:ln>
          </p:spPr>
          <p:txBody>
            <a:bodyPr/>
            <a:p>
              <a:endParaRPr lang="zh-CN" altLang="en-US"/>
            </a:p>
          </p:txBody>
        </p:sp>
        <p:sp>
          <p:nvSpPr>
            <p:cNvPr id="1044" name="Line 28"/>
            <p:cNvSpPr/>
            <p:nvPr/>
          </p:nvSpPr>
          <p:spPr>
            <a:xfrm>
              <a:off x="1" y="2749"/>
              <a:ext cx="5758" cy="0"/>
            </a:xfrm>
            <a:prstGeom prst="line">
              <a:avLst/>
            </a:prstGeom>
            <a:ln w="15875" cap="flat" cmpd="sng">
              <a:solidFill>
                <a:schemeClr val="bg1"/>
              </a:solidFill>
              <a:prstDash val="solid"/>
              <a:headEnd type="none" w="med" len="med"/>
              <a:tailEnd type="none" w="med" len="med"/>
            </a:ln>
          </p:spPr>
        </p:sp>
        <p:sp>
          <p:nvSpPr>
            <p:cNvPr id="1045" name="Line 29"/>
            <p:cNvSpPr/>
            <p:nvPr/>
          </p:nvSpPr>
          <p:spPr>
            <a:xfrm>
              <a:off x="1" y="2356"/>
              <a:ext cx="5758" cy="0"/>
            </a:xfrm>
            <a:prstGeom prst="line">
              <a:avLst/>
            </a:prstGeom>
            <a:ln w="15875" cap="flat" cmpd="sng">
              <a:solidFill>
                <a:schemeClr val="bg1"/>
              </a:solidFill>
              <a:prstDash val="solid"/>
              <a:headEnd type="none" w="med" len="med"/>
              <a:tailEnd type="none" w="med" len="med"/>
            </a:ln>
          </p:spPr>
        </p:sp>
        <p:sp>
          <p:nvSpPr>
            <p:cNvPr id="1046" name="Line 30"/>
            <p:cNvSpPr/>
            <p:nvPr/>
          </p:nvSpPr>
          <p:spPr>
            <a:xfrm>
              <a:off x="1" y="3142"/>
              <a:ext cx="5758" cy="0"/>
            </a:xfrm>
            <a:prstGeom prst="line">
              <a:avLst/>
            </a:prstGeom>
            <a:ln w="15875" cap="flat" cmpd="sng">
              <a:solidFill>
                <a:schemeClr val="bg2"/>
              </a:solidFill>
              <a:prstDash val="solid"/>
              <a:headEnd type="none" w="med" len="med"/>
              <a:tailEnd type="none" w="med" len="med"/>
            </a:ln>
          </p:spPr>
        </p:sp>
        <p:grpSp>
          <p:nvGrpSpPr>
            <p:cNvPr id="1047" name="Group 31"/>
            <p:cNvGrpSpPr/>
            <p:nvPr/>
          </p:nvGrpSpPr>
          <p:grpSpPr>
            <a:xfrm>
              <a:off x="1" y="392"/>
              <a:ext cx="5758" cy="1571"/>
              <a:chOff x="1" y="392"/>
              <a:chExt cx="5758" cy="1571"/>
            </a:xfrm>
          </p:grpSpPr>
          <p:sp>
            <p:nvSpPr>
              <p:cNvPr id="1050" name="Line 32"/>
              <p:cNvSpPr/>
              <p:nvPr userDrawn="1"/>
            </p:nvSpPr>
            <p:spPr>
              <a:xfrm>
                <a:off x="1" y="784"/>
                <a:ext cx="5758" cy="0"/>
              </a:xfrm>
              <a:prstGeom prst="line">
                <a:avLst/>
              </a:prstGeom>
              <a:ln w="15875" cap="flat" cmpd="sng">
                <a:solidFill>
                  <a:schemeClr val="bg1"/>
                </a:solidFill>
                <a:prstDash val="solid"/>
                <a:headEnd type="none" w="med" len="med"/>
                <a:tailEnd type="none" w="med" len="med"/>
              </a:ln>
            </p:spPr>
          </p:sp>
          <p:sp>
            <p:nvSpPr>
              <p:cNvPr id="1051" name="Line 33"/>
              <p:cNvSpPr/>
              <p:nvPr userDrawn="1"/>
            </p:nvSpPr>
            <p:spPr>
              <a:xfrm>
                <a:off x="1" y="1963"/>
                <a:ext cx="5758" cy="0"/>
              </a:xfrm>
              <a:prstGeom prst="line">
                <a:avLst/>
              </a:prstGeom>
              <a:ln w="15875" cap="flat" cmpd="sng">
                <a:solidFill>
                  <a:schemeClr val="bg1"/>
                </a:solidFill>
                <a:prstDash val="solid"/>
                <a:headEnd type="none" w="med" len="med"/>
                <a:tailEnd type="none" w="med" len="med"/>
              </a:ln>
            </p:spPr>
          </p:sp>
          <p:sp>
            <p:nvSpPr>
              <p:cNvPr id="1052" name="Line 34"/>
              <p:cNvSpPr/>
              <p:nvPr userDrawn="1"/>
            </p:nvSpPr>
            <p:spPr>
              <a:xfrm>
                <a:off x="1" y="1570"/>
                <a:ext cx="5758" cy="0"/>
              </a:xfrm>
              <a:prstGeom prst="line">
                <a:avLst/>
              </a:prstGeom>
              <a:ln w="15875" cap="flat" cmpd="sng">
                <a:solidFill>
                  <a:schemeClr val="bg1"/>
                </a:solidFill>
                <a:prstDash val="solid"/>
                <a:headEnd type="none" w="med" len="med"/>
                <a:tailEnd type="none" w="med" len="med"/>
              </a:ln>
            </p:spPr>
          </p:sp>
          <p:sp>
            <p:nvSpPr>
              <p:cNvPr id="1053" name="Line 35"/>
              <p:cNvSpPr/>
              <p:nvPr userDrawn="1"/>
            </p:nvSpPr>
            <p:spPr>
              <a:xfrm>
                <a:off x="1" y="1177"/>
                <a:ext cx="5758" cy="0"/>
              </a:xfrm>
              <a:prstGeom prst="line">
                <a:avLst/>
              </a:prstGeom>
              <a:ln w="15875" cap="flat" cmpd="sng">
                <a:solidFill>
                  <a:schemeClr val="bg1"/>
                </a:solidFill>
                <a:prstDash val="solid"/>
                <a:headEnd type="none" w="med" len="med"/>
                <a:tailEnd type="none" w="med" len="med"/>
              </a:ln>
            </p:spPr>
          </p:sp>
          <p:sp>
            <p:nvSpPr>
              <p:cNvPr id="1054" name="Line 36"/>
              <p:cNvSpPr/>
              <p:nvPr userDrawn="1"/>
            </p:nvSpPr>
            <p:spPr>
              <a:xfrm>
                <a:off x="1" y="392"/>
                <a:ext cx="5758" cy="0"/>
              </a:xfrm>
              <a:prstGeom prst="line">
                <a:avLst/>
              </a:prstGeom>
              <a:ln w="15875" cap="flat" cmpd="sng">
                <a:solidFill>
                  <a:schemeClr val="bg1"/>
                </a:solidFill>
                <a:prstDash val="solid"/>
                <a:headEnd type="none" w="med" len="med"/>
                <a:tailEnd type="none" w="med" len="med"/>
              </a:ln>
            </p:spPr>
          </p:sp>
        </p:grpSp>
        <p:sp>
          <p:nvSpPr>
            <p:cNvPr id="1048" name="Line 37"/>
            <p:cNvSpPr/>
            <p:nvPr/>
          </p:nvSpPr>
          <p:spPr>
            <a:xfrm>
              <a:off x="1" y="3928"/>
              <a:ext cx="5758" cy="0"/>
            </a:xfrm>
            <a:prstGeom prst="line">
              <a:avLst/>
            </a:prstGeom>
            <a:ln w="15875" cap="flat" cmpd="sng">
              <a:solidFill>
                <a:schemeClr val="bg2"/>
              </a:solidFill>
              <a:prstDash val="solid"/>
              <a:headEnd type="none" w="med" len="med"/>
              <a:tailEnd type="none" w="med" len="med"/>
            </a:ln>
          </p:spPr>
        </p:sp>
        <p:sp>
          <p:nvSpPr>
            <p:cNvPr id="1049" name="Line 38"/>
            <p:cNvSpPr/>
            <p:nvPr/>
          </p:nvSpPr>
          <p:spPr>
            <a:xfrm>
              <a:off x="1" y="3535"/>
              <a:ext cx="5758" cy="0"/>
            </a:xfrm>
            <a:prstGeom prst="line">
              <a:avLst/>
            </a:prstGeom>
            <a:ln w="15875" cap="flat" cmpd="sng">
              <a:solidFill>
                <a:schemeClr val="bg2"/>
              </a:solidFill>
              <a:prstDash val="solid"/>
              <a:headEnd type="none" w="med" len="med"/>
              <a:tailEnd type="none" w="med" len="med"/>
            </a:ln>
          </p:spPr>
        </p:sp>
      </p:grpSp>
      <p:sp>
        <p:nvSpPr>
          <p:cNvPr id="26663"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lstStyle/>
          <a:p>
            <a:pPr lvl="0"/>
            <a:r>
              <a:rPr lang="zh-CN" altLang="en-US" smtClean="0"/>
              <a:t>单击此处编辑母版标题样式</a:t>
            </a:r>
            <a:endParaRPr lang="zh-CN" altLang="en-US" smtClean="0"/>
          </a:p>
        </p:txBody>
      </p:sp>
      <p:sp>
        <p:nvSpPr>
          <p:cNvPr id="26664"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000">
                <a:effectLst>
                  <a:outerShdw blurRad="38100" dist="38100" dir="2700000" algn="tl">
                    <a:srgbClr val="000000"/>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C04967B-4ACD-4653-BECA-1447E2522DA4}"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26665"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000">
                <a:effectLst>
                  <a:outerShdw blurRad="38100" dist="38100" dir="2700000" algn="tl">
                    <a:srgbClr val="000000"/>
                  </a:out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26666"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000">
                <a:effectLst>
                  <a:outerShdw blurRad="38100" dist="38100" dir="2700000" algn="tl">
                    <a:srgbClr val="000000"/>
                  </a:outerShdw>
                </a:effectLs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D162E79-9883-42FA-A634-783DBAC4697A}" type="slidenum">
              <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2666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random/>
  </p:transition>
  <p:timing>
    <p:tnLst>
      <p:par>
        <p:cTn id="1" dur="indefinite" restart="never" nodeType="tmRoot"/>
      </p:par>
    </p:tnLst>
  </p:timing>
  <p:hf sldNum="0" hdr="0" ftr="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7813"/>
            <a:ext cx="8229600" cy="1139825"/>
          </a:xfrm>
          <a:prstGeom prst="rect">
            <a:avLst/>
          </a:prstGeom>
          <a:noFill/>
          <a:ln w="9525">
            <a:noFill/>
          </a:ln>
        </p:spPr>
        <p:txBody>
          <a:bodyPr/>
          <a:p>
            <a:pPr lvl="0"/>
            <a:r>
              <a:rPr lang="zh-CN" altLang="en-US" dirty="0"/>
              <a:t>单击此处编辑母版标题样式</a:t>
            </a:r>
            <a:endParaRPr lang="zh-CN" altLang="en-US" dirty="0"/>
          </a:p>
        </p:txBody>
      </p:sp>
      <p:sp>
        <p:nvSpPr>
          <p:cNvPr id="2051" name="Rectangle 3"/>
          <p:cNvSpPr>
            <a:spLocks noGrp="1"/>
          </p:cNvSpPr>
          <p:nvPr>
            <p:ph type="body" idx="1"/>
          </p:nvPr>
        </p:nvSpPr>
        <p:spPr>
          <a:xfrm>
            <a:off x="457200" y="1600200"/>
            <a:ext cx="8229600" cy="45307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379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sz="1200">
                <a:latin typeface="+mj-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37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mj-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3379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atin typeface="+mj-l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7228FE5-1E32-41CA-A65A-1F47114CBAE2}" type="slidenum">
              <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2055" name="Freeform 7"/>
          <p:cNvSpPr/>
          <p:nvPr/>
        </p:nvSpPr>
        <p:spPr>
          <a:xfrm>
            <a:off x="381000" y="228600"/>
            <a:ext cx="8229600" cy="609600"/>
          </a:xfrm>
          <a:custGeom>
            <a:avLst/>
            <a:gdLst/>
            <a:ahLst/>
            <a:cxnLst>
              <a:cxn ang="0">
                <a:pos x="0" y="2147483646"/>
              </a:cxn>
              <a:cxn ang="0">
                <a:pos x="0" y="0"/>
              </a:cxn>
              <a:cxn ang="0">
                <a:pos x="2147483646" y="0"/>
              </a:cxn>
            </a:cxnLst>
            <a:pathLst>
              <a:path w="1000" h="1000">
                <a:moveTo>
                  <a:pt x="0" y="1000"/>
                </a:moveTo>
                <a:lnTo>
                  <a:pt x="0" y="0"/>
                </a:lnTo>
                <a:lnTo>
                  <a:pt x="1000" y="0"/>
                </a:lnTo>
              </a:path>
            </a:pathLst>
          </a:custGeom>
          <a:noFill/>
          <a:ln w="19050" cap="flat" cmpd="sng">
            <a:solidFill>
              <a:schemeClr val="accent1">
                <a:alpha val="100000"/>
              </a:schemeClr>
            </a:solidFill>
            <a:prstDash val="solid"/>
            <a:miter lim="800000"/>
            <a:headEnd type="none" w="med" len="med"/>
            <a:tailEnd type="none" w="med" len="med"/>
          </a:ln>
        </p:spPr>
        <p:txBody>
          <a:bodyPr/>
          <a:p>
            <a:endParaRPr lang="zh-CN" altLang="en-US"/>
          </a:p>
        </p:txBody>
      </p:sp>
      <p:sp>
        <p:nvSpPr>
          <p:cNvPr id="2056" name="Line 8"/>
          <p:cNvSpPr/>
          <p:nvPr/>
        </p:nvSpPr>
        <p:spPr>
          <a:xfrm>
            <a:off x="457200" y="6172200"/>
            <a:ext cx="8229600" cy="0"/>
          </a:xfrm>
          <a:prstGeom prst="line">
            <a:avLst/>
          </a:prstGeom>
          <a:ln w="19050" cap="flat" cmpd="sng">
            <a:solidFill>
              <a:schemeClr val="accent1"/>
            </a:solidFill>
            <a:prstDash val="solid"/>
            <a:headEnd type="none" w="med" len="med"/>
            <a:tailEnd type="none" w="med" len="med"/>
          </a:ln>
        </p:spPr>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25C61380-5E03-4F68-B520-AAD53B8059DB}"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098"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4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defRPr/>
            </a:pPr>
            <a:fld id="{092F1112-9D4B-42F5-8E84-F394CF5164B5}"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5123" name="Rectangle 3"/>
          <p:cNvSpPr>
            <a:spLocks noGrp="1"/>
          </p:cNvSpPr>
          <p:nvPr>
            <p:ph type="body" idx="1"/>
          </p:nvPr>
        </p:nvSpPr>
        <p:spPr>
          <a:xfrm>
            <a:off x="457200" y="1600200"/>
            <a:ext cx="82296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738502AA-E0AD-4E3C-B970-41AA5EB97D83}"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14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E6FD0EB0-D286-4377-9205-A738FCEEC86E}" type="slidenum">
              <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标题占位符 1"/>
          <p:cNvSpPr>
            <a:spLocks noGrp="1"/>
          </p:cNvSpPr>
          <p:nvPr>
            <p:ph type="title"/>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171" name="文本占位符 2"/>
          <p:cNvSpPr>
            <a:spLocks noGrp="1"/>
          </p:cNvSpPr>
          <p:nvPr>
            <p:ph type="body" idx="1"/>
          </p:nvPr>
        </p:nvSpPr>
        <p:spPr>
          <a:xfrm>
            <a:off x="628650" y="1825625"/>
            <a:ext cx="7886700" cy="4351338"/>
          </a:xfrm>
          <a:prstGeom prst="rect">
            <a:avLst/>
          </a:prstGeom>
          <a:noFill/>
          <a:ln w="9525">
            <a:noFill/>
          </a:ln>
        </p:spPr>
        <p:txBody>
          <a:bodyPr/>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CF10AE4-7FFE-480D-9DBF-1830B94911EF}" type="slidenum">
              <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Verdana" panose="020B060403050404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audio" Target="../media/audio1.wav"/></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14.jpeg"/><Relationship Id="rId1"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audio1.wav"/><Relationship Id="rId1" Type="http://schemas.openxmlformats.org/officeDocument/2006/relationships/audio" Target="../media/audio3.wav"/></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16.jpeg"/><Relationship Id="rId1"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5.xml"/><Relationship Id="rId1" Type="http://schemas.openxmlformats.org/officeDocument/2006/relationships/audio" Target="../media/audio1.wav"/></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55.xml"/><Relationship Id="rId2" Type="http://schemas.openxmlformats.org/officeDocument/2006/relationships/image" Target="../media/image18.jpeg"/><Relationship Id="rId1"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5.xml"/><Relationship Id="rId1"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image" Target="../media/image13.jpeg"/><Relationship Id="rId1" Type="http://schemas.openxmlformats.org/officeDocument/2006/relationships/image" Target="../media/image19.jpe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4.xml"/><Relationship Id="rId2" Type="http://schemas.openxmlformats.org/officeDocument/2006/relationships/image" Target="../media/image20.jpeg"/><Relationship Id="rId1" Type="http://schemas.openxmlformats.org/officeDocument/2006/relationships/slide" Target="slide12.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68.xml"/><Relationship Id="rId4" Type="http://schemas.openxmlformats.org/officeDocument/2006/relationships/audio" Target="../media/audio4.wav"/><Relationship Id="rId3" Type="http://schemas.openxmlformats.org/officeDocument/2006/relationships/audio" Target="../media/audio1.wav"/><Relationship Id="rId2" Type="http://schemas.openxmlformats.org/officeDocument/2006/relationships/image" Target="../media/image20.jpeg"/><Relationship Id="rId1" Type="http://schemas.openxmlformats.org/officeDocument/2006/relationships/slide" Target="slid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13.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3.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1"/>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79DD4E20-C9A3-49C6-98D7-BF9816EA960E}"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pic>
        <p:nvPicPr>
          <p:cNvPr id="18435" name="Picture 2" descr="茶馆10"/>
          <p:cNvPicPr>
            <a:picLocks noChangeAspect="1"/>
          </p:cNvPicPr>
          <p:nvPr/>
        </p:nvPicPr>
        <p:blipFill>
          <a:blip r:embed="rId1"/>
          <a:stretch>
            <a:fillRect/>
          </a:stretch>
        </p:blipFill>
        <p:spPr>
          <a:xfrm>
            <a:off x="3733800" y="457200"/>
            <a:ext cx="5080000" cy="3619500"/>
          </a:xfrm>
          <a:prstGeom prst="rect">
            <a:avLst/>
          </a:prstGeom>
          <a:noFill/>
          <a:ln w="9525">
            <a:noFill/>
          </a:ln>
        </p:spPr>
      </p:pic>
      <p:pic>
        <p:nvPicPr>
          <p:cNvPr id="18436" name="Picture 3" descr="茶馆8"/>
          <p:cNvPicPr>
            <a:picLocks noChangeAspect="1"/>
          </p:cNvPicPr>
          <p:nvPr/>
        </p:nvPicPr>
        <p:blipFill>
          <a:blip r:embed="rId2"/>
          <a:stretch>
            <a:fillRect/>
          </a:stretch>
        </p:blipFill>
        <p:spPr>
          <a:xfrm>
            <a:off x="228600" y="3048000"/>
            <a:ext cx="4876800" cy="3460750"/>
          </a:xfrm>
          <a:prstGeom prst="rect">
            <a:avLst/>
          </a:prstGeom>
          <a:noFill/>
          <a:ln w="9525">
            <a:noFill/>
          </a:ln>
        </p:spPr>
      </p:pic>
      <p:sp>
        <p:nvSpPr>
          <p:cNvPr id="18437" name="WordArt 4"/>
          <p:cNvSpPr>
            <a:spLocks noTextEdit="1"/>
          </p:cNvSpPr>
          <p:nvPr/>
        </p:nvSpPr>
        <p:spPr>
          <a:xfrm>
            <a:off x="1295400" y="1676400"/>
            <a:ext cx="6400800" cy="3505200"/>
          </a:xfrm>
          <a:prstGeom prst="rect">
            <a:avLst/>
          </a:prstGeom>
        </p:spPr>
        <p:txBody>
          <a:bodyPr wrap="none" fromWordArt="1">
            <a:prstTxWarp prst="textPlain">
              <a:avLst>
                <a:gd name="adj" fmla="val 50000"/>
              </a:avLst>
            </a:prstTxWarp>
            <a:normAutofit/>
          </a:bodyPr>
          <a:p>
            <a:pPr algn="ctr"/>
            <a:r>
              <a:rPr lang="zh-CN" altLang="en-US" sz="3600">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outerShdw>
                </a:effectLst>
                <a:latin typeface="华文行楷" charset="0"/>
                <a:ea typeface="华文行楷" charset="0"/>
              </a:rPr>
              <a:t>茶馆</a:t>
            </a:r>
            <a:endParaRPr lang="zh-CN" altLang="en-US" sz="3600">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outerShdw>
              </a:effectLst>
              <a:latin typeface="华文行楷" charset="0"/>
              <a:ea typeface="华文行楷" charset="0"/>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100" name="Rectangle 4"/>
          <p:cNvSpPr>
            <a:spLocks noChangeArrowheads="1"/>
          </p:cNvSpPr>
          <p:nvPr/>
        </p:nvSpPr>
        <p:spPr bwMode="auto">
          <a:xfrm>
            <a:off x="15875" y="44450"/>
            <a:ext cx="8713788" cy="5903913"/>
          </a:xfrm>
          <a:prstGeom prst="rect">
            <a:avLst/>
          </a:prstGeom>
          <a:noFill/>
          <a:ln w="19050">
            <a:solidFill>
              <a:srgbClr val="FF00FF"/>
            </a:solidFill>
            <a:miter lim="800000"/>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    "</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五四</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运动后，用白话文试作了第一篇短篇小说</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小铃儿</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a:t>
            </a:r>
            <a:endPar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    </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1924</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年赴英国，在伦敦大学东方学院任中文讲师。陆续写出了</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老张的哲学</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赵子曰</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二马</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等</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3</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部具有讽刺、幽默、滑稽特色的长篇小说，     提供了现代小说史上最早的讽刺性的长篇体制。</a:t>
            </a:r>
            <a:endPar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    </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1930</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年春回国后任济南齐鲁大学和青岛山东大学教授。</a:t>
            </a:r>
            <a:endPar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    </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1936</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年夏，老舍辞去教职，从事专业写作，完成了著名的小说</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骆驼祥子</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，赢得了巨大的声誉。</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七七</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事变，他离别妻子儿女，只身辗转去武汉、重庆，勇敢地投身于抗日救亡运动的洪流，主持中华全国文艺界抗敌协会的工作。</a:t>
            </a:r>
            <a:endPar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    他特别重视话剧创作，</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1939</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年至</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1943</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年间，独立完成或与人合著的剧本就有</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残雾</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张自忠</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归去来兮</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等九部。</a:t>
            </a:r>
            <a:endPar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    </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1946</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年与曹禹赴美讲学，写完了</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100</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万字的巨著</a:t>
            </a:r>
            <a:r>
              <a:rPr kumimoji="1" lang="en-US" altLang="zh-CN"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四世同堂</a:t>
            </a:r>
            <a:r>
              <a:rPr kumimoji="1" lang="en-US" altLang="zh-CN"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的最后一部及其他作品。</a:t>
            </a:r>
            <a:endPar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    </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1949</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年回国。曾任中国文联副主席，中国作协副主席等他以小说、剧作和曲艺著称于世，在散文、诗歌、杂文方面也取得了卓越成就；一生写下</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10</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多部长篇小说，</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70</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多部（篇）中短篇小说，</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30</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多部剧作，一部</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4000</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行的长诗和近</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300</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首短诗，近</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20</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部译著等，共</a:t>
            </a:r>
            <a:r>
              <a:rPr kumimoji="1" lang="en-US" altLang="zh-CN"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800</a:t>
            </a:r>
            <a:r>
              <a:rPr kumimoji="1" lang="zh-CN" altLang="en-US" sz="2000" b="1" i="0" u="none" strike="noStrike" kern="0" cap="none" spc="0" normalizeH="0" baseline="0" noProof="0" dirty="0">
                <a:ln>
                  <a:noFill/>
                </a:ln>
                <a:solidFill>
                  <a:schemeClr val="accent2"/>
                </a:solidFill>
                <a:effectLst/>
                <a:uLnTx/>
                <a:uFillTx/>
                <a:latin typeface="宋体" panose="02010600030101010101" pitchFamily="2" charset="-122"/>
                <a:ea typeface="宋体" panose="02010600030101010101" pitchFamily="2" charset="-122"/>
                <a:cs typeface="+mn-cs"/>
              </a:rPr>
              <a:t>多万字。他的作品丰富了世界进步文学职。</a:t>
            </a:r>
            <a:r>
              <a:rPr kumimoji="1" lang="en-US" altLang="zh-CN"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1951</a:t>
            </a:r>
            <a:r>
              <a:rPr kumimoji="1" lang="zh-CN" altLang="en-US"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年获得北京市人民政府授予的</a:t>
            </a:r>
            <a:r>
              <a:rPr kumimoji="1" lang="en-US" altLang="zh-CN"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人民艺术家</a:t>
            </a:r>
            <a:r>
              <a:rPr kumimoji="1" lang="en-US" altLang="zh-CN"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的称号。</a:t>
            </a:r>
            <a:r>
              <a:rPr kumimoji="1" lang="en-US" altLang="zh-CN"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文革</a:t>
            </a:r>
            <a:r>
              <a:rPr kumimoji="1" lang="en-US" altLang="zh-CN"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a:t>
            </a:r>
            <a:r>
              <a:rPr kumimoji="1" lang="zh-CN" altLang="en-US"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开始后，受到残酷迫害，于</a:t>
            </a:r>
            <a:r>
              <a:rPr kumimoji="1" lang="en-US" altLang="zh-CN"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1966</a:t>
            </a:r>
            <a:r>
              <a:rPr kumimoji="1" lang="zh-CN" altLang="en-US"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年</a:t>
            </a:r>
            <a:r>
              <a:rPr kumimoji="1" lang="en-US" altLang="zh-CN"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8</a:t>
            </a:r>
            <a:r>
              <a:rPr kumimoji="1" lang="zh-CN" altLang="en-US"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月</a:t>
            </a:r>
            <a:r>
              <a:rPr kumimoji="1" lang="en-US" altLang="zh-CN"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24</a:t>
            </a:r>
            <a:r>
              <a:rPr kumimoji="1" lang="zh-CN" altLang="en-US"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日含恨自尽。</a:t>
            </a:r>
            <a:endParaRPr kumimoji="1" lang="zh-CN" altLang="en-US" sz="2000" b="1"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124" name="Rectangle 4"/>
          <p:cNvSpPr>
            <a:spLocks noChangeArrowheads="1"/>
          </p:cNvSpPr>
          <p:nvPr/>
        </p:nvSpPr>
        <p:spPr bwMode="auto">
          <a:xfrm>
            <a:off x="179388" y="138113"/>
            <a:ext cx="8785225" cy="5016500"/>
          </a:xfrm>
          <a:prstGeom prst="rect">
            <a:avLst/>
          </a:prstGeom>
          <a:solidFill>
            <a:schemeClr val="bg1"/>
          </a:solidFill>
          <a:ln w="19050">
            <a:solidFill>
              <a:srgbClr val="FF00FF"/>
            </a:solidFill>
            <a:miter lim="800000"/>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      </a:t>
            </a:r>
            <a:r>
              <a:rPr kumimoji="1" lang="en-US" altLang="zh-CN" sz="20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3</a:t>
            </a:r>
            <a:r>
              <a:rPr kumimoji="1" lang="zh-CN" altLang="en-US" sz="20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、作品：</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老舍是我国“五</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四”以来新文学的开拓者之一，现代杰出的语言艺术家，享有世界声誉的爱国主义作家，人民艺术家。    其主要著作有：</a:t>
            </a:r>
            <a:endPar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0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      长篇小说：</a:t>
            </a:r>
            <a:endPar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老张的哲学</a:t>
            </a:r>
            <a:r>
              <a:rPr kumimoji="1" lang="en-US" altLang="zh-CN"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赵子曰</a:t>
            </a:r>
            <a:r>
              <a:rPr kumimoji="1" lang="en-US" altLang="zh-CN"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二马</a:t>
            </a:r>
            <a:r>
              <a:rPr kumimoji="1" lang="en-US" altLang="zh-CN"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 </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1924</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年赴英国，在伦敦大学东方学院任中文讲师时写，具有讽刺、幽默、滑稽特色）</a:t>
            </a:r>
            <a:endPar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骆驼祥子</a:t>
            </a:r>
            <a:r>
              <a:rPr kumimoji="1" lang="en-US" altLang="zh-CN"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  </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1936</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年，专业从事写作）</a:t>
            </a:r>
            <a:endPar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四世同堂</a:t>
            </a:r>
            <a:r>
              <a:rPr kumimoji="1" lang="en-US" altLang="zh-CN"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 </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1946</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年与曹禹赴美讲学，写完了</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100</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万字的巨著</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四世同堂</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的最后一部及其他作品：</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牛天赐传</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离婚</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鼓书艺人</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endPar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0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       中篇小说：</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 </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我这一辈子</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endPar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       </a:t>
            </a:r>
            <a:r>
              <a:rPr kumimoji="1" lang="zh-CN" altLang="en-US" sz="20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短篇小说：</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 </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小铃儿</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（“五四”运动后第一篇白话短篇）</a:t>
            </a:r>
            <a:endPar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                             </a:t>
            </a:r>
            <a:r>
              <a:rPr kumimoji="1" lang="en-US" altLang="zh-CN"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月牙二</a:t>
            </a:r>
            <a:r>
              <a:rPr kumimoji="1" lang="en-US" altLang="zh-CN"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a:t>
            </a:r>
            <a:endParaRPr kumimoji="1" lang="en-US" altLang="zh-CN"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dirty="0">
                <a:ln>
                  <a:noFill/>
                </a:ln>
                <a:solidFill>
                  <a:srgbClr val="0033CC"/>
                </a:solidFill>
                <a:effectLst/>
                <a:uLnTx/>
                <a:uFillTx/>
                <a:latin typeface="Times New Roman" panose="02020603050405020304" pitchFamily="18" charset="0"/>
                <a:ea typeface="宋体" panose="02010600030101010101" pitchFamily="2" charset="-122"/>
                <a:cs typeface="+mn-cs"/>
              </a:rPr>
              <a:t>       </a:t>
            </a:r>
            <a:r>
              <a:rPr kumimoji="1" lang="zh-CN" altLang="en-US" sz="2000" b="1" i="0" u="none" strike="noStrike" kern="0" cap="none" spc="0" normalizeH="0" baseline="0" noProof="0" dirty="0">
                <a:ln>
                  <a:noFill/>
                </a:ln>
                <a:solidFill>
                  <a:srgbClr val="0033CC"/>
                </a:solidFill>
                <a:effectLst/>
                <a:uLnTx/>
                <a:uFillTx/>
                <a:latin typeface="Times New Roman" panose="02020603050405020304" pitchFamily="18" charset="0"/>
                <a:ea typeface="宋体" panose="02010600030101010101" pitchFamily="2" charset="-122"/>
                <a:cs typeface="+mn-cs"/>
              </a:rPr>
              <a:t>话        剧</a:t>
            </a:r>
            <a:r>
              <a:rPr kumimoji="1" lang="en-US" altLang="zh-CN" sz="2000" b="1" i="0" u="none" strike="noStrike" kern="0" cap="none" spc="0" normalizeH="0" baseline="0" noProof="0" dirty="0">
                <a:ln>
                  <a:noFill/>
                </a:ln>
                <a:solidFill>
                  <a:srgbClr val="0033CC"/>
                </a:solidFill>
                <a:effectLst/>
                <a:uLnTx/>
                <a:uFillTx/>
                <a:latin typeface="Times New Roman" panose="02020603050405020304" pitchFamily="18" charset="0"/>
                <a:ea typeface="宋体" panose="02010600030101010101" pitchFamily="2" charset="-122"/>
                <a:cs typeface="+mn-cs"/>
              </a:rPr>
              <a:t>:</a:t>
            </a:r>
            <a:endParaRPr kumimoji="1" lang="en-US" altLang="zh-CN" sz="2000" b="1" i="0" u="none" strike="noStrike" kern="0" cap="none" spc="0" normalizeH="0" baseline="0" noProof="0" dirty="0">
              <a:ln>
                <a:noFill/>
              </a:ln>
              <a:solidFill>
                <a:srgbClr val="0033CC"/>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     《</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残雾</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张自忠</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归去来兮</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等九部。（</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1939</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年至</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1943</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年间，独立完成或与人合著的剧本）</a:t>
            </a:r>
            <a:endPar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0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      </a:t>
            </a:r>
            <a:r>
              <a:rPr kumimoji="1" lang="en-US" altLang="zh-CN" sz="20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龙须沟</a:t>
            </a:r>
            <a:r>
              <a:rPr kumimoji="1" lang="en-US" altLang="zh-CN" sz="20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a:t>
            </a:r>
            <a:r>
              <a:rPr kumimoji="1" lang="en-US" altLang="zh-CN"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方珍珠</a:t>
            </a:r>
            <a:r>
              <a:rPr kumimoji="1" lang="en-US" altLang="zh-CN"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茶馆</a:t>
            </a:r>
            <a:r>
              <a:rPr kumimoji="1" lang="en-US" altLang="zh-CN" sz="2000" b="1" i="0" u="none" strike="noStrike" kern="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 </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1957</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年发表并演出的</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茶馆</a:t>
            </a:r>
            <a:r>
              <a:rPr kumimoji="1" lang="en-US" altLang="zh-C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rPr>
              <a:t>，代表了老舍先生话剧创作的最高成就）</a:t>
            </a:r>
            <a:endParaRPr kumimoji="1" lang="zh-CN" alt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500" fill="hold"/>
                                        <p:tgtEl>
                                          <p:spTgt spid="5124"/>
                                        </p:tgtEl>
                                        <p:attrNameLst>
                                          <p:attrName>ppt_w</p:attrName>
                                        </p:attrNameLst>
                                      </p:cBhvr>
                                      <p:tavLst>
                                        <p:tav tm="0">
                                          <p:val>
                                            <p:fltVal val="0.000000"/>
                                          </p:val>
                                        </p:tav>
                                        <p:tav tm="100000">
                                          <p:val>
                                            <p:strVal val="#ppt_w"/>
                                          </p:val>
                                        </p:tav>
                                      </p:tavLst>
                                    </p:anim>
                                    <p:anim calcmode="lin" valueType="num">
                                      <p:cBhvr>
                                        <p:cTn id="8" dur="500" fill="hold"/>
                                        <p:tgtEl>
                                          <p:spTgt spid="51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1"/>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E1AD2464-AF71-4932-BA54-6D02B8457F25}"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pic>
        <p:nvPicPr>
          <p:cNvPr id="29699" name="Picture 2" descr="1979年"/>
          <p:cNvPicPr>
            <a:picLocks noChangeAspect="1"/>
          </p:cNvPicPr>
          <p:nvPr/>
        </p:nvPicPr>
        <p:blipFill>
          <a:blip r:embed="rId1"/>
          <a:stretch>
            <a:fillRect/>
          </a:stretch>
        </p:blipFill>
        <p:spPr>
          <a:xfrm>
            <a:off x="4763" y="30163"/>
            <a:ext cx="9144000" cy="6858000"/>
          </a:xfrm>
          <a:prstGeom prst="rect">
            <a:avLst/>
          </a:prstGeom>
          <a:noFill/>
          <a:ln w="9525">
            <a:noFill/>
          </a:ln>
        </p:spPr>
      </p:pic>
      <p:sp>
        <p:nvSpPr>
          <p:cNvPr id="63491" name="Text Box 3"/>
          <p:cNvSpPr txBox="1">
            <a:spLocks noChangeArrowheads="1"/>
          </p:cNvSpPr>
          <p:nvPr/>
        </p:nvSpPr>
        <p:spPr bwMode="auto">
          <a:xfrm>
            <a:off x="1908175" y="455613"/>
            <a:ext cx="5562600" cy="1098550"/>
          </a:xfrm>
          <a:prstGeom prst="rect">
            <a:avLst/>
          </a:prstGeom>
          <a:noFill/>
          <a:ln>
            <a:noFill/>
          </a:ln>
          <a:effectLst/>
          <a:extLst>
            <a:ext uri="{909E8E84-426E-40DD-AFC4-6F175D3DCCD1}">
              <a14:hiddenFill xmlns:a14="http://schemas.microsoft.com/office/drawing/2010/main">
                <a:solidFill>
                  <a:srgbClr val="B28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spcBef>
                <a:spcPct val="50000"/>
              </a:spcBef>
              <a:buClrTx/>
              <a:buSzTx/>
              <a:buFontTx/>
              <a:buNone/>
              <a:defRPr/>
            </a:pPr>
            <a:r>
              <a:rPr kumimoji="1" lang="en-US" altLang="zh-CN" sz="6600" b="1" kern="1200" cap="none" spc="0" normalizeH="0" baseline="0" noProof="0" dirty="0">
                <a:solidFill>
                  <a:srgbClr val="AE8E1A"/>
                </a:solidFill>
                <a:effectLst>
                  <a:outerShdw blurRad="38100" dist="38100" dir="2700000" algn="tl">
                    <a:srgbClr val="000000"/>
                  </a:outerShdw>
                </a:effectLst>
                <a:latin typeface="Times New Roman" panose="02020603050405020304" pitchFamily="18" charset="0"/>
                <a:ea typeface="华文彩云" pitchFamily="2" charset="-122"/>
                <a:cs typeface="+mn-cs"/>
              </a:rPr>
              <a:t>《</a:t>
            </a:r>
            <a:r>
              <a:rPr kumimoji="1" lang="zh-CN" altLang="en-US" sz="6600" b="1" kern="1200" cap="none" spc="0" normalizeH="0" baseline="0" noProof="0" dirty="0">
                <a:solidFill>
                  <a:srgbClr val="AE8E1A"/>
                </a:solidFill>
                <a:effectLst>
                  <a:outerShdw blurRad="38100" dist="38100" dir="2700000" algn="tl">
                    <a:srgbClr val="000000"/>
                  </a:outerShdw>
                </a:effectLst>
                <a:latin typeface="Times New Roman" panose="02020603050405020304" pitchFamily="18" charset="0"/>
                <a:ea typeface="华文彩云" pitchFamily="2" charset="-122"/>
                <a:cs typeface="+mn-cs"/>
              </a:rPr>
              <a:t>茶馆</a:t>
            </a:r>
            <a:r>
              <a:rPr kumimoji="1" lang="en-US" altLang="zh-CN" sz="6600" b="1" kern="1200" cap="none" spc="0" normalizeH="0" baseline="0" noProof="0" dirty="0">
                <a:solidFill>
                  <a:srgbClr val="AE8E1A"/>
                </a:solidFill>
                <a:effectLst>
                  <a:outerShdw blurRad="38100" dist="38100" dir="2700000" algn="tl">
                    <a:srgbClr val="000000"/>
                  </a:outerShdw>
                </a:effectLst>
                <a:latin typeface="Times New Roman" panose="02020603050405020304" pitchFamily="18" charset="0"/>
                <a:ea typeface="华文彩云" pitchFamily="2" charset="-122"/>
                <a:cs typeface="+mn-cs"/>
              </a:rPr>
              <a:t>》</a:t>
            </a:r>
            <a:r>
              <a:rPr kumimoji="1" lang="zh-CN" altLang="en-US" sz="6600" b="1" kern="1200" cap="none" spc="0" normalizeH="0" baseline="0" noProof="0" dirty="0">
                <a:solidFill>
                  <a:srgbClr val="AE8E1A"/>
                </a:solidFill>
                <a:effectLst>
                  <a:outerShdw blurRad="38100" dist="38100" dir="2700000" algn="tl">
                    <a:srgbClr val="000000"/>
                  </a:outerShdw>
                </a:effectLst>
                <a:latin typeface="Times New Roman" panose="02020603050405020304" pitchFamily="18" charset="0"/>
                <a:ea typeface="华文彩云" pitchFamily="2" charset="-122"/>
                <a:cs typeface="+mn-cs"/>
              </a:rPr>
              <a:t>简介</a:t>
            </a:r>
            <a:endParaRPr kumimoji="1" lang="zh-CN" altLang="en-US" sz="6600" b="1" kern="1200" cap="none" spc="0" normalizeH="0" baseline="0" noProof="0" dirty="0">
              <a:solidFill>
                <a:srgbClr val="AE8E1A"/>
              </a:solidFill>
              <a:effectLst>
                <a:outerShdw blurRad="38100" dist="38100" dir="2700000" algn="tl">
                  <a:srgbClr val="000000"/>
                </a:outerShdw>
              </a:effectLst>
              <a:latin typeface="Times New Roman" panose="02020603050405020304" pitchFamily="18" charset="0"/>
              <a:ea typeface="华文彩云" pitchFamily="2" charset="-122"/>
              <a:cs typeface="+mn-cs"/>
            </a:endParaRPr>
          </a:p>
        </p:txBody>
      </p:sp>
      <p:sp>
        <p:nvSpPr>
          <p:cNvPr id="63492" name="Rectangle 4"/>
          <p:cNvSpPr/>
          <p:nvPr/>
        </p:nvSpPr>
        <p:spPr>
          <a:xfrm>
            <a:off x="457200" y="1978025"/>
            <a:ext cx="8351838" cy="17541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latin typeface="+mn-lt"/>
                <a:ea typeface="+mn-ea"/>
                <a:cs typeface="+mn-cs"/>
              </a:defRPr>
            </a:lvl5pPr>
          </a:lstStyle>
          <a:p>
            <a:pPr marL="0" lvl="0" indent="0" eaLnBrk="1" hangingPunct="1">
              <a:lnSpc>
                <a:spcPct val="90000"/>
              </a:lnSpc>
              <a:buClr>
                <a:schemeClr val="folHlink"/>
              </a:buClr>
              <a:buSzPct val="85000"/>
              <a:buFont typeface="Wingdings 2" pitchFamily="18" charset="2"/>
              <a:buChar char="¡"/>
            </a:pPr>
            <a:r>
              <a:rPr lang="zh-CN" altLang="en-US" sz="4000" b="1" dirty="0">
                <a:latin typeface="Times New Roman" panose="02020603050405020304" pitchFamily="18" charset="0"/>
              </a:rPr>
              <a:t>通过在茶馆里活动的</a:t>
            </a:r>
            <a:r>
              <a:rPr lang="en-US" altLang="zh-CN" sz="4000" b="1" dirty="0">
                <a:latin typeface="Times New Roman" panose="02020603050405020304" pitchFamily="18" charset="0"/>
              </a:rPr>
              <a:t>70</a:t>
            </a:r>
            <a:r>
              <a:rPr lang="zh-CN" altLang="en-US" sz="4000" b="1" dirty="0">
                <a:latin typeface="Times New Roman" panose="02020603050405020304" pitchFamily="18" charset="0"/>
              </a:rPr>
              <a:t>多个各色各样的人物，依次反映了三个时代长达</a:t>
            </a:r>
            <a:r>
              <a:rPr lang="en-US" altLang="zh-CN" sz="4000" b="1" dirty="0">
                <a:latin typeface="Times New Roman" panose="02020603050405020304" pitchFamily="18" charset="0"/>
              </a:rPr>
              <a:t>50</a:t>
            </a:r>
            <a:r>
              <a:rPr lang="zh-CN" altLang="en-US" sz="4000" b="1" dirty="0">
                <a:latin typeface="Times New Roman" panose="02020603050405020304" pitchFamily="18" charset="0"/>
              </a:rPr>
              <a:t>年的社会生活。</a:t>
            </a:r>
            <a:endParaRPr lang="zh-CN" altLang="en-US" sz="4000" b="1" dirty="0">
              <a:latin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amond(in)">
                                      <p:cBhvr>
                                        <p:cTn id="7" dur="2000"/>
                                        <p:tgtEl>
                                          <p:spTgt spid="6349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3492"/>
                                        </p:tgtEl>
                                        <p:attrNameLst>
                                          <p:attrName>style.visibility</p:attrName>
                                        </p:attrNameLst>
                                      </p:cBhvr>
                                      <p:to>
                                        <p:strVal val="visible"/>
                                      </p:to>
                                    </p:set>
                                    <p:animEffect transition="in" filter="diamond(in)">
                                      <p:cBhvr>
                                        <p:cTn id="10" dur="20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P spid="634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1"/>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B7352C48-EDE8-4D32-BE0F-5D90F8130AA1}"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pic>
        <p:nvPicPr>
          <p:cNvPr id="30723" name="Picture 2" descr="茶馆8"/>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64515" name="Picture 3" descr="茶馆8"/>
          <p:cNvPicPr>
            <a:picLocks noChangeAspect="1"/>
          </p:cNvPicPr>
          <p:nvPr/>
        </p:nvPicPr>
        <p:blipFill>
          <a:blip r:embed="rId1">
            <a:grayscl/>
            <a:lum bright="70001" contrast="-70000"/>
          </a:blip>
          <a:stretch>
            <a:fillRect/>
          </a:stretch>
        </p:blipFill>
        <p:spPr>
          <a:xfrm>
            <a:off x="304800" y="838200"/>
            <a:ext cx="8534400" cy="5334000"/>
          </a:xfrm>
          <a:prstGeom prst="rect">
            <a:avLst/>
          </a:prstGeom>
          <a:noFill/>
          <a:ln w="9525">
            <a:noFill/>
          </a:ln>
        </p:spPr>
      </p:pic>
      <p:sp>
        <p:nvSpPr>
          <p:cNvPr id="64516" name="Text Box 4"/>
          <p:cNvSpPr txBox="1">
            <a:spLocks noChangeArrowheads="1"/>
          </p:cNvSpPr>
          <p:nvPr/>
        </p:nvSpPr>
        <p:spPr bwMode="auto">
          <a:xfrm>
            <a:off x="457200" y="1524000"/>
            <a:ext cx="8305800" cy="3937000"/>
          </a:xfrm>
          <a:prstGeom prst="rect">
            <a:avLst/>
          </a:prstGeom>
          <a:solidFill>
            <a:schemeClr val="tx1"/>
          </a:solidFill>
          <a:ln>
            <a:noFill/>
          </a:ln>
          <a:effectLst/>
        </p:spPr>
        <p:txBody>
          <a:bodyPr>
            <a:spAutoFit/>
          </a:bodyPr>
          <a:lstStyle/>
          <a:p>
            <a:pPr marR="0" defTabSz="914400" eaLnBrk="1" hangingPunct="1">
              <a:buClrTx/>
              <a:buSzTx/>
              <a:buFontTx/>
              <a:buNone/>
              <a:defRPr/>
            </a:pPr>
            <a:r>
              <a:rPr kumimoji="1" lang="zh-CN" altLang="en-US" sz="3600" b="1" kern="1200" cap="none" spc="0" normalizeH="0" baseline="0" noProof="0" dirty="0">
                <a:solidFill>
                  <a:srgbClr val="A50021"/>
                </a:solidFill>
                <a:effectLst>
                  <a:outerShdw blurRad="38100" dist="38100" dir="2700000" algn="tl">
                    <a:srgbClr val="000000"/>
                  </a:outerShdw>
                </a:effectLst>
                <a:latin typeface="隶书" pitchFamily="49" charset="-122"/>
                <a:ea typeface="隶书" pitchFamily="49" charset="-122"/>
                <a:cs typeface="+mn-cs"/>
              </a:rPr>
              <a:t>　　</a:t>
            </a:r>
            <a:r>
              <a:rPr kumimoji="1" lang="en-US" altLang="zh-CN" sz="3600" b="1" kern="1200" cap="none" spc="0" normalizeH="0" baseline="0" noProof="0" dirty="0">
                <a:solidFill>
                  <a:srgbClr val="A50021"/>
                </a:solidFill>
                <a:effectLst>
                  <a:outerShdw blurRad="38100" dist="38100" dir="2700000" algn="tl">
                    <a:srgbClr val="000000"/>
                  </a:outerShdw>
                </a:effectLst>
                <a:latin typeface="隶书" pitchFamily="49" charset="-122"/>
                <a:ea typeface="隶书" pitchFamily="49" charset="-122"/>
                <a:cs typeface="+mn-cs"/>
              </a:rPr>
              <a:t>《</a:t>
            </a:r>
            <a:r>
              <a:rPr kumimoji="1" lang="zh-CN" altLang="en-US" sz="3600" b="1" kern="1200" cap="none" spc="0" normalizeH="0" baseline="0" noProof="0" dirty="0">
                <a:solidFill>
                  <a:srgbClr val="A50021"/>
                </a:solidFill>
                <a:effectLst>
                  <a:outerShdw blurRad="38100" dist="38100" dir="2700000" algn="tl">
                    <a:srgbClr val="000000"/>
                  </a:outerShdw>
                </a:effectLst>
                <a:latin typeface="隶书" pitchFamily="49" charset="-122"/>
                <a:ea typeface="隶书" pitchFamily="49" charset="-122"/>
                <a:cs typeface="+mn-cs"/>
              </a:rPr>
              <a:t>茶馆</a:t>
            </a:r>
            <a:r>
              <a:rPr kumimoji="1" lang="en-US" altLang="zh-CN" sz="3600" b="1" kern="1200" cap="none" spc="0" normalizeH="0" baseline="0" noProof="0" dirty="0">
                <a:solidFill>
                  <a:srgbClr val="A50021"/>
                </a:solidFill>
                <a:effectLst>
                  <a:outerShdw blurRad="38100" dist="38100" dir="2700000" algn="tl">
                    <a:srgbClr val="000000"/>
                  </a:outerShdw>
                </a:effectLst>
                <a:latin typeface="隶书" pitchFamily="49" charset="-122"/>
                <a:ea typeface="隶书" pitchFamily="49" charset="-122"/>
                <a:cs typeface="+mn-cs"/>
              </a:rPr>
              <a:t>》</a:t>
            </a:r>
            <a:r>
              <a:rPr kumimoji="1" lang="zh-CN" altLang="en-US" sz="3600" b="1" kern="1200" cap="none" spc="0" normalizeH="0" baseline="0" noProof="0" dirty="0">
                <a:solidFill>
                  <a:srgbClr val="A50021"/>
                </a:solidFill>
                <a:effectLst>
                  <a:outerShdw blurRad="38100" dist="38100" dir="2700000" algn="tl">
                    <a:srgbClr val="000000"/>
                  </a:outerShdw>
                </a:effectLst>
                <a:latin typeface="隶书" pitchFamily="49" charset="-122"/>
                <a:ea typeface="隶书" pitchFamily="49" charset="-122"/>
                <a:cs typeface="+mn-cs"/>
              </a:rPr>
              <a:t>代表了老舍话剧创作的最高成就，作品以</a:t>
            </a:r>
            <a:r>
              <a:rPr kumimoji="1" lang="zh-CN" altLang="en-US" sz="3600" b="1" kern="1200" cap="none" spc="0" normalizeH="0" baseline="0" noProof="0" dirty="0">
                <a:solidFill>
                  <a:schemeClr val="bg2">
                    <a:lumMod val="50000"/>
                  </a:schemeClr>
                </a:solidFill>
                <a:effectLst>
                  <a:outerShdw blurRad="38100" dist="38100" dir="2700000" algn="tl">
                    <a:srgbClr val="000000"/>
                  </a:outerShdw>
                </a:effectLst>
                <a:latin typeface="隶书" pitchFamily="49" charset="-122"/>
                <a:ea typeface="隶书" pitchFamily="49" charset="-122"/>
                <a:cs typeface="+mn-cs"/>
              </a:rPr>
              <a:t>旧北京城</a:t>
            </a:r>
            <a:r>
              <a:rPr kumimoji="1" lang="zh-CN" altLang="en-US" sz="3600" b="1" kern="1200" cap="none" spc="0" normalizeH="0" baseline="0" noProof="0" dirty="0">
                <a:solidFill>
                  <a:srgbClr val="A50021"/>
                </a:solidFill>
                <a:effectLst>
                  <a:outerShdw blurRad="38100" dist="38100" dir="2700000" algn="tl">
                    <a:srgbClr val="000000"/>
                  </a:outerShdw>
                </a:effectLst>
                <a:latin typeface="隶书" pitchFamily="49" charset="-122"/>
                <a:ea typeface="隶书" pitchFamily="49" charset="-122"/>
                <a:cs typeface="+mn-cs"/>
              </a:rPr>
              <a:t>中一个大茶馆－－</a:t>
            </a:r>
            <a:r>
              <a:rPr kumimoji="1" lang="zh-CN" altLang="en-US" sz="3600" b="1" kern="1200" cap="none" spc="0" normalizeH="0" baseline="0" noProof="0" dirty="0">
                <a:solidFill>
                  <a:schemeClr val="bg2">
                    <a:lumMod val="50000"/>
                  </a:schemeClr>
                </a:solidFill>
                <a:effectLst>
                  <a:outerShdw blurRad="38100" dist="38100" dir="2700000" algn="tl">
                    <a:srgbClr val="000000"/>
                  </a:outerShdw>
                </a:effectLst>
                <a:latin typeface="隶书" pitchFamily="49" charset="-122"/>
                <a:ea typeface="隶书" pitchFamily="49" charset="-122"/>
                <a:cs typeface="+mn-cs"/>
              </a:rPr>
              <a:t>裕泰茶馆</a:t>
            </a:r>
            <a:r>
              <a:rPr kumimoji="1" lang="zh-CN" altLang="en-US" sz="3600" b="1" kern="1200" cap="none" spc="0" normalizeH="0" baseline="0" noProof="0" dirty="0">
                <a:solidFill>
                  <a:srgbClr val="A50021"/>
                </a:solidFill>
                <a:effectLst>
                  <a:outerShdw blurRad="38100" dist="38100" dir="2700000" algn="tl">
                    <a:srgbClr val="000000"/>
                  </a:outerShdw>
                </a:effectLst>
                <a:latin typeface="隶书" pitchFamily="49" charset="-122"/>
                <a:ea typeface="隶书" pitchFamily="49" charset="-122"/>
                <a:cs typeface="+mn-cs"/>
              </a:rPr>
              <a:t>的</a:t>
            </a:r>
            <a:r>
              <a:rPr kumimoji="1" lang="zh-CN" altLang="en-US" sz="3600" b="1" kern="1200" cap="none" spc="0" normalizeH="0" baseline="0" noProof="0" dirty="0">
                <a:solidFill>
                  <a:schemeClr val="bg2">
                    <a:lumMod val="50000"/>
                  </a:schemeClr>
                </a:solidFill>
                <a:effectLst>
                  <a:outerShdw blurRad="38100" dist="38100" dir="2700000" algn="tl">
                    <a:srgbClr val="000000"/>
                  </a:outerShdw>
                </a:effectLst>
                <a:latin typeface="隶书" pitchFamily="49" charset="-122"/>
                <a:ea typeface="隶书" pitchFamily="49" charset="-122"/>
                <a:cs typeface="+mn-cs"/>
              </a:rPr>
              <a:t>兴哀</a:t>
            </a:r>
            <a:r>
              <a:rPr kumimoji="1" lang="zh-CN" altLang="en-US" sz="3600" b="1" kern="1200" cap="none" spc="0" normalizeH="0" baseline="0" noProof="0" dirty="0">
                <a:solidFill>
                  <a:srgbClr val="A50021"/>
                </a:solidFill>
                <a:effectLst>
                  <a:outerShdw blurRad="38100" dist="38100" dir="2700000" algn="tl">
                    <a:srgbClr val="000000"/>
                  </a:outerShdw>
                </a:effectLst>
                <a:latin typeface="隶书" pitchFamily="49" charset="-122"/>
                <a:ea typeface="隶书" pitchFamily="49" charset="-122"/>
                <a:cs typeface="+mn-cs"/>
              </a:rPr>
              <a:t>为背景，通过对茶馆及各类人物变迁的描写，反映了从</a:t>
            </a:r>
            <a:r>
              <a:rPr kumimoji="1" lang="zh-CN" altLang="en-US" sz="3600" b="1" kern="1200" cap="none" spc="0" normalizeH="0" baseline="0" noProof="0" dirty="0">
                <a:solidFill>
                  <a:schemeClr val="bg2">
                    <a:lumMod val="50000"/>
                  </a:schemeClr>
                </a:solidFill>
                <a:effectLst>
                  <a:outerShdw blurRad="38100" dist="38100" dir="2700000" algn="tl">
                    <a:srgbClr val="000000"/>
                  </a:outerShdw>
                </a:effectLst>
                <a:latin typeface="隶书" pitchFamily="49" charset="-122"/>
                <a:ea typeface="隶书" pitchFamily="49" charset="-122"/>
                <a:cs typeface="+mn-cs"/>
              </a:rPr>
              <a:t>清末、民初到抗战胜利</a:t>
            </a:r>
            <a:r>
              <a:rPr kumimoji="1" lang="zh-CN" altLang="en-US" sz="3600" b="1" kern="1200" cap="none" spc="0" normalizeH="0" baseline="0" noProof="0" dirty="0">
                <a:solidFill>
                  <a:srgbClr val="A50021"/>
                </a:solidFill>
                <a:effectLst>
                  <a:outerShdw blurRad="38100" dist="38100" dir="2700000" algn="tl">
                    <a:srgbClr val="000000"/>
                  </a:outerShdw>
                </a:effectLst>
                <a:latin typeface="隶书" pitchFamily="49" charset="-122"/>
                <a:ea typeface="隶书" pitchFamily="49" charset="-122"/>
                <a:cs typeface="+mn-cs"/>
              </a:rPr>
              <a:t>后三个不同时代的近</a:t>
            </a:r>
            <a:r>
              <a:rPr kumimoji="1" lang="en-US" altLang="zh-CN" sz="3600" b="1" kern="1200" cap="none" spc="0" normalizeH="0" baseline="0" noProof="0" dirty="0">
                <a:solidFill>
                  <a:schemeClr val="bg2">
                    <a:lumMod val="50000"/>
                  </a:schemeClr>
                </a:solidFill>
                <a:effectLst>
                  <a:outerShdw blurRad="38100" dist="38100" dir="2700000" algn="tl">
                    <a:srgbClr val="000000"/>
                  </a:outerShdw>
                </a:effectLst>
                <a:latin typeface="隶书" pitchFamily="49" charset="-122"/>
                <a:ea typeface="隶书" pitchFamily="49" charset="-122"/>
                <a:cs typeface="+mn-cs"/>
              </a:rPr>
              <a:t>50</a:t>
            </a:r>
            <a:r>
              <a:rPr kumimoji="1" lang="zh-CN" altLang="en-US" sz="3600" b="1" kern="1200" cap="none" spc="0" normalizeH="0" baseline="0" noProof="0" dirty="0">
                <a:solidFill>
                  <a:srgbClr val="A50021"/>
                </a:solidFill>
                <a:effectLst>
                  <a:outerShdw blurRad="38100" dist="38100" dir="2700000" algn="tl">
                    <a:srgbClr val="000000"/>
                  </a:outerShdw>
                </a:effectLst>
                <a:latin typeface="隶书" pitchFamily="49" charset="-122"/>
                <a:ea typeface="隶书" pitchFamily="49" charset="-122"/>
                <a:cs typeface="+mn-cs"/>
              </a:rPr>
              <a:t>年的社会面貌，揭示了半封建半殖民地的旧中国动荡、黑暗和罪恶。</a:t>
            </a:r>
            <a:endParaRPr kumimoji="1" lang="zh-CN" altLang="en-US" sz="3600" b="1" kern="1200" cap="none" spc="0" normalizeH="0" baseline="0" noProof="0" dirty="0">
              <a:solidFill>
                <a:srgbClr val="A50021"/>
              </a:solidFill>
              <a:effectLst>
                <a:outerShdw blurRad="38100" dist="38100" dir="2700000" algn="tl">
                  <a:srgbClr val="000000"/>
                </a:outerShdw>
              </a:effectLst>
              <a:latin typeface="隶书" pitchFamily="49" charset="-122"/>
              <a:ea typeface="隶书" pitchFamily="49" charset="-122"/>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barn(outHorizontal)">
                                      <p:cBhvr>
                                        <p:cTn id="7" dur="500"/>
                                        <p:tgtEl>
                                          <p:spTgt spid="6451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4516"/>
                                        </p:tgtEl>
                                        <p:attrNameLst>
                                          <p:attrName>style.visibility</p:attrName>
                                        </p:attrNameLst>
                                      </p:cBhvr>
                                      <p:to>
                                        <p:strVal val="visible"/>
                                      </p:to>
                                    </p:set>
                                    <p:animEffect transition="in" filter="barn(outVertical)">
                                      <p:cBhvr>
                                        <p:cTn id="11"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日期占位符 1"/>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FD391614-22BE-4C59-8240-5EF1A4017084}"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pic>
        <p:nvPicPr>
          <p:cNvPr id="31747" name="Picture 2" descr="茶馆8"/>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65539" name="Picture 3" descr="茶馆8"/>
          <p:cNvPicPr>
            <a:picLocks noChangeAspect="1"/>
          </p:cNvPicPr>
          <p:nvPr/>
        </p:nvPicPr>
        <p:blipFill>
          <a:blip r:embed="rId1">
            <a:grayscl/>
            <a:lum bright="70001" contrast="-70000"/>
          </a:blip>
          <a:stretch>
            <a:fillRect/>
          </a:stretch>
        </p:blipFill>
        <p:spPr>
          <a:xfrm>
            <a:off x="304800" y="762000"/>
            <a:ext cx="8534400" cy="5334000"/>
          </a:xfrm>
          <a:prstGeom prst="rect">
            <a:avLst/>
          </a:prstGeom>
          <a:noFill/>
          <a:ln w="9525">
            <a:noFill/>
          </a:ln>
        </p:spPr>
      </p:pic>
      <p:sp>
        <p:nvSpPr>
          <p:cNvPr id="65540" name="Text Box 4"/>
          <p:cNvSpPr txBox="1">
            <a:spLocks noChangeArrowheads="1"/>
          </p:cNvSpPr>
          <p:nvPr/>
        </p:nvSpPr>
        <p:spPr bwMode="auto">
          <a:xfrm>
            <a:off x="838200" y="1295400"/>
            <a:ext cx="74993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R="0" defTabSz="914400" eaLnBrk="1" hangingPunct="1">
              <a:buClrTx/>
              <a:buSzTx/>
              <a:buFontTx/>
              <a:buNone/>
              <a:defRPr/>
            </a:pPr>
            <a:r>
              <a:rPr kumimoji="1" lang="zh-CN" altLang="en-US" sz="4800" b="1" kern="1200" cap="none" spc="0" normalizeH="0" baseline="0" noProof="0" dirty="0">
                <a:solidFill>
                  <a:srgbClr val="990033"/>
                </a:solidFill>
                <a:effectLst>
                  <a:outerShdw blurRad="38100" dist="38100" dir="2700000" algn="tl">
                    <a:srgbClr val="000000"/>
                  </a:outerShdw>
                </a:effectLst>
                <a:latin typeface="Times New Roman" panose="02020603050405020304" pitchFamily="18" charset="0"/>
                <a:ea typeface="华文彩云" pitchFamily="2" charset="-122"/>
                <a:cs typeface="+mn-cs"/>
              </a:rPr>
              <a:t>全剧共三幕，各写一个时代</a:t>
            </a:r>
            <a:endParaRPr kumimoji="1" lang="zh-CN" altLang="en-US" sz="4800" b="1" kern="1200" cap="none" spc="0" normalizeH="0" baseline="0" noProof="0" dirty="0">
              <a:solidFill>
                <a:srgbClr val="990033"/>
              </a:solidFill>
              <a:effectLst>
                <a:outerShdw blurRad="38100" dist="38100" dir="2700000" algn="tl">
                  <a:srgbClr val="000000"/>
                </a:outerShdw>
              </a:effectLst>
              <a:latin typeface="Times New Roman" panose="02020603050405020304" pitchFamily="18" charset="0"/>
              <a:ea typeface="华文彩云" pitchFamily="2" charset="-122"/>
              <a:cs typeface="+mn-cs"/>
            </a:endParaRPr>
          </a:p>
        </p:txBody>
      </p:sp>
      <p:sp>
        <p:nvSpPr>
          <p:cNvPr id="65541" name="Rectangle 5"/>
          <p:cNvSpPr>
            <a:spLocks noChangeArrowheads="1"/>
          </p:cNvSpPr>
          <p:nvPr/>
        </p:nvSpPr>
        <p:spPr bwMode="auto">
          <a:xfrm>
            <a:off x="1676400" y="2590800"/>
            <a:ext cx="6096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3200" b="1"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rPr>
              <a:t>第一幕 </a:t>
            </a:r>
            <a:r>
              <a:rPr kumimoji="1" lang="zh-CN" altLang="en-US" sz="3200" b="1" i="0" u="none" strike="noStrike" kern="1200" cap="none" spc="0" normalizeH="0" baseline="0" noProof="0" dirty="0" smtClean="0">
                <a:ln>
                  <a:noFill/>
                </a:ln>
                <a:solidFill>
                  <a:schemeClr val="tx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      </a:t>
            </a:r>
            <a:r>
              <a:rPr kumimoji="1" lang="zh-CN" altLang="en-US" sz="3200" b="1" i="0" u="none" strike="noStrike" kern="1200" cap="none" spc="0" normalizeH="0" baseline="0" noProof="0" dirty="0" smtClean="0">
                <a:ln>
                  <a:noFill/>
                </a:ln>
                <a:solidFill>
                  <a:srgbClr val="A5002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清末</a:t>
            </a:r>
            <a:endParaRPr kumimoji="1" lang="zh-CN" altLang="en-US" sz="3200" b="1" i="0" u="none" strike="noStrike" kern="1200" cap="none" spc="0" normalizeH="0" baseline="0" noProof="0" dirty="0" smtClean="0">
              <a:ln>
                <a:noFill/>
              </a:ln>
              <a:solidFill>
                <a:srgbClr val="A5002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1" lang="zh-CN" altLang="en-US" sz="3200" b="1" i="0" u="none" strike="noStrike" kern="1200" cap="none" spc="0" normalizeH="0" baseline="0" noProof="0" dirty="0" smtClean="0">
              <a:ln>
                <a:noFill/>
              </a:ln>
              <a:solidFill>
                <a:srgbClr val="A5002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3200" b="1"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rPr>
              <a:t>第二幕  </a:t>
            </a:r>
            <a:r>
              <a:rPr kumimoji="1" lang="zh-CN" altLang="en-US" sz="3200" b="1" i="0" u="none" strike="noStrike" kern="1200" cap="none" spc="0" normalizeH="0" baseline="0" noProof="0" dirty="0" smtClean="0">
                <a:ln>
                  <a:noFill/>
                </a:ln>
                <a:solidFill>
                  <a:srgbClr val="A5002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     民国初年</a:t>
            </a:r>
            <a:endParaRPr kumimoji="1" lang="zh-CN" altLang="en-US" sz="3200" b="1" i="0" u="none" strike="noStrike" kern="1200" cap="none" spc="0" normalizeH="0" baseline="0" noProof="0" dirty="0" smtClean="0">
              <a:ln>
                <a:noFill/>
              </a:ln>
              <a:solidFill>
                <a:srgbClr val="A5002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1" lang="zh-CN" altLang="en-US" sz="3200" b="1" i="0" u="none" strike="noStrike" kern="1200" cap="none" spc="0" normalizeH="0" baseline="0" noProof="0" dirty="0" smtClean="0">
              <a:ln>
                <a:noFill/>
              </a:ln>
              <a:solidFill>
                <a:srgbClr val="A5002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3200" b="1"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rPr>
              <a:t>第三幕  </a:t>
            </a:r>
            <a:r>
              <a:rPr kumimoji="1" lang="zh-CN" altLang="en-US" sz="3200" b="1" i="0" u="none" strike="noStrike" kern="1200" cap="none" spc="0" normalizeH="0" baseline="0" noProof="0" dirty="0" smtClean="0">
                <a:ln>
                  <a:noFill/>
                </a:ln>
                <a:solidFill>
                  <a:srgbClr val="A5002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     抗战胜利后</a:t>
            </a:r>
            <a:endParaRPr kumimoji="1" lang="zh-CN" altLang="en-US" sz="3200" b="1" i="0" u="none" strike="noStrike" kern="1200" cap="none" spc="0" normalizeH="0" baseline="0" noProof="0" dirty="0" smtClean="0">
              <a:ln>
                <a:noFill/>
              </a:ln>
              <a:solidFill>
                <a:srgbClr val="A50021"/>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barn(outHorizontal)">
                                      <p:cBhvr>
                                        <p:cTn id="7" dur="500"/>
                                        <p:tgtEl>
                                          <p:spTgt spid="65539"/>
                                        </p:tgtEl>
                                      </p:cBhvr>
                                    </p:animEffect>
                                  </p:childTnLst>
                                </p:cTn>
                              </p:par>
                            </p:childTnLst>
                          </p:cTn>
                        </p:par>
                        <p:par>
                          <p:cTn id="8" fill="hold">
                            <p:stCondLst>
                              <p:cond delay="500"/>
                            </p:stCondLst>
                            <p:childTnLst>
                              <p:par>
                                <p:cTn id="9" presetID="18" presetClass="entr" presetSubtype="6" fill="hold" grpId="0" nodeType="afterEffect">
                                  <p:stCondLst>
                                    <p:cond delay="0"/>
                                  </p:stCondLst>
                                  <p:iterate type="lt">
                                    <p:tmPct val="100000"/>
                                  </p:iterate>
                                  <p:childTnLst>
                                    <p:set>
                                      <p:cBhvr>
                                        <p:cTn id="10" dur="1" fill="hold">
                                          <p:stCondLst>
                                            <p:cond delay="0"/>
                                          </p:stCondLst>
                                        </p:cTn>
                                        <p:tgtEl>
                                          <p:spTgt spid="65540"/>
                                        </p:tgtEl>
                                        <p:attrNameLst>
                                          <p:attrName>style.visibility</p:attrName>
                                        </p:attrNameLst>
                                      </p:cBhvr>
                                      <p:to>
                                        <p:strVal val="visible"/>
                                      </p:to>
                                    </p:set>
                                    <p:animEffect transition="in" filter="strips(downRight)">
                                      <p:cBhvr>
                                        <p:cTn id="11" dur="75"/>
                                        <p:tgtEl>
                                          <p:spTgt spid="65540"/>
                                        </p:tgtEl>
                                      </p:cBhvr>
                                    </p:animEffect>
                                  </p:childTnLst>
                                </p:cTn>
                              </p:par>
                            </p:childTnLst>
                          </p:cTn>
                        </p:par>
                        <p:par>
                          <p:cTn id="12" fill="hold">
                            <p:stCondLst>
                              <p:cond delay="1400"/>
                            </p:stCondLst>
                            <p:childTnLst>
                              <p:par>
                                <p:cTn id="13" presetID="3" presetClass="entr" presetSubtype="10" fill="hold" grpId="0" nodeType="afterEffect">
                                  <p:stCondLst>
                                    <p:cond delay="0"/>
                                  </p:stCondLst>
                                  <p:childTnLst>
                                    <p:set>
                                      <p:cBhvr>
                                        <p:cTn id="14" dur="1" fill="hold">
                                          <p:stCondLst>
                                            <p:cond delay="0"/>
                                          </p:stCondLst>
                                        </p:cTn>
                                        <p:tgtEl>
                                          <p:spTgt spid="65541">
                                            <p:txEl>
                                              <p:charRg st="0" end="13"/>
                                            </p:txEl>
                                          </p:spTgt>
                                        </p:tgtEl>
                                        <p:attrNameLst>
                                          <p:attrName>style.visibility</p:attrName>
                                        </p:attrNameLst>
                                      </p:cBhvr>
                                      <p:to>
                                        <p:strVal val="visible"/>
                                      </p:to>
                                    </p:set>
                                    <p:animEffect transition="in" filter="blinds(horizontal)">
                                      <p:cBhvr>
                                        <p:cTn id="15" dur="500"/>
                                        <p:tgtEl>
                                          <p:spTgt spid="65541">
                                            <p:txEl>
                                              <p:charRg st="0" end="13"/>
                                            </p:txEl>
                                          </p:spTgt>
                                        </p:tgtEl>
                                      </p:cBhvr>
                                    </p:animEffect>
                                  </p:childTnLst>
                                </p:cTn>
                              </p:par>
                            </p:childTnLst>
                          </p:cTn>
                        </p:par>
                        <p:par>
                          <p:cTn id="16" fill="hold">
                            <p:stCondLst>
                              <p:cond delay="1900"/>
                            </p:stCondLst>
                            <p:childTnLst>
                              <p:par>
                                <p:cTn id="17" presetID="3" presetClass="entr" presetSubtype="10" fill="hold" grpId="0" nodeType="afterEffect">
                                  <p:stCondLst>
                                    <p:cond delay="0"/>
                                  </p:stCondLst>
                                  <p:childTnLst>
                                    <p:set>
                                      <p:cBhvr>
                                        <p:cTn id="18" dur="1" fill="hold">
                                          <p:stCondLst>
                                            <p:cond delay="0"/>
                                          </p:stCondLst>
                                        </p:cTn>
                                        <p:tgtEl>
                                          <p:spTgt spid="65541">
                                            <p:txEl>
                                              <p:charRg st="14" end="29"/>
                                            </p:txEl>
                                          </p:spTgt>
                                        </p:tgtEl>
                                        <p:attrNameLst>
                                          <p:attrName>style.visibility</p:attrName>
                                        </p:attrNameLst>
                                      </p:cBhvr>
                                      <p:to>
                                        <p:strVal val="visible"/>
                                      </p:to>
                                    </p:set>
                                    <p:animEffect transition="in" filter="blinds(horizontal)">
                                      <p:cBhvr>
                                        <p:cTn id="19" dur="500"/>
                                        <p:tgtEl>
                                          <p:spTgt spid="65541">
                                            <p:txEl>
                                              <p:charRg st="14" end="29"/>
                                            </p:txEl>
                                          </p:spTgt>
                                        </p:tgtEl>
                                      </p:cBhvr>
                                    </p:animEffect>
                                  </p:childTnLst>
                                </p:cTn>
                              </p:par>
                            </p:childTnLst>
                          </p:cTn>
                        </p:par>
                        <p:par>
                          <p:cTn id="20" fill="hold">
                            <p:stCondLst>
                              <p:cond delay="2400"/>
                            </p:stCondLst>
                            <p:childTnLst>
                              <p:par>
                                <p:cTn id="21" presetID="3" presetClass="entr" presetSubtype="10" fill="hold" grpId="0" nodeType="afterEffect">
                                  <p:stCondLst>
                                    <p:cond delay="0"/>
                                  </p:stCondLst>
                                  <p:childTnLst>
                                    <p:set>
                                      <p:cBhvr>
                                        <p:cTn id="22" dur="1" fill="hold">
                                          <p:stCondLst>
                                            <p:cond delay="0"/>
                                          </p:stCondLst>
                                        </p:cTn>
                                        <p:tgtEl>
                                          <p:spTgt spid="65541">
                                            <p:txEl>
                                              <p:charRg st="30" end="46"/>
                                            </p:txEl>
                                          </p:spTgt>
                                        </p:tgtEl>
                                        <p:attrNameLst>
                                          <p:attrName>style.visibility</p:attrName>
                                        </p:attrNameLst>
                                      </p:cBhvr>
                                      <p:to>
                                        <p:strVal val="visible"/>
                                      </p:to>
                                    </p:set>
                                    <p:animEffect transition="in" filter="blinds(horizontal)">
                                      <p:cBhvr>
                                        <p:cTn id="23" dur="500"/>
                                        <p:tgtEl>
                                          <p:spTgt spid="65541">
                                            <p:txEl>
                                              <p:charRg st="30" end="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1" grpId="0" advAuto="100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日期占位符 1"/>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22019C9D-4EC8-4166-B35F-6B4B77D7D52E}"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142338" name="Rectangle 2"/>
          <p:cNvSpPr/>
          <p:nvPr/>
        </p:nvSpPr>
        <p:spPr>
          <a:xfrm>
            <a:off x="838200" y="914400"/>
            <a:ext cx="2819400" cy="533400"/>
          </a:xfrm>
          <a:prstGeom prst="rect">
            <a:avLst/>
          </a:prstGeom>
          <a:solidFill>
            <a:srgbClr val="00FFFF"/>
          </a:solidFill>
          <a:ln w="9525" cap="flat" cmpd="sng">
            <a:prstDash val="solid"/>
            <a:miter/>
            <a:headEnd type="none" w="med" len="med"/>
            <a:tailEnd type="none" w="med" len="med"/>
          </a:ln>
          <a:scene3d>
            <a:camera prst="legacyObliqueBottomLeft">
              <a:rot lat="0" lon="0" rev="0"/>
            </a:camera>
            <a:lightRig rig="legacyFlat3" dir="t"/>
          </a:scene3d>
          <a:sp3d extrusionH="430200" prstMaterial="legacyMatte">
            <a:bevelT w="13500" h="13500" prst="angle"/>
            <a:bevelB w="13500" h="13500" prst="angle"/>
            <a:extrusionClr>
              <a:srgbClr val="00FFFF"/>
            </a:extrusionClr>
          </a:sp3d>
        </p:spPr>
        <p:txBody>
          <a:bodyPr wrap="none" anchor="ctr" anchorCtr="0">
            <a:flatTx/>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latin typeface="+mn-lt"/>
                <a:ea typeface="+mn-ea"/>
                <a:cs typeface="+mn-cs"/>
              </a:defRPr>
            </a:lvl5pPr>
          </a:lstStyle>
          <a:p>
            <a:pPr marL="0" lvl="0" indent="0" algn="ctr" eaLnBrk="1" hangingPunct="1">
              <a:spcBef>
                <a:spcPct val="0"/>
              </a:spcBef>
              <a:buClrTx/>
              <a:buSzTx/>
              <a:buFontTx/>
              <a:buNone/>
            </a:pPr>
            <a:r>
              <a:rPr lang="zh-CN" altLang="en-US" sz="4400" dirty="0">
                <a:solidFill>
                  <a:srgbClr val="CC3300"/>
                </a:solidFill>
                <a:latin typeface="Times New Roman" panose="02020603050405020304" pitchFamily="18" charset="0"/>
                <a:ea typeface="隶书" pitchFamily="49" charset="-122"/>
              </a:rPr>
              <a:t>茶馆里的人</a:t>
            </a:r>
            <a:endParaRPr lang="zh-CN" altLang="en-US" sz="4400" dirty="0">
              <a:solidFill>
                <a:srgbClr val="CC3300"/>
              </a:solidFill>
              <a:latin typeface="Times New Roman" panose="02020603050405020304" pitchFamily="18" charset="0"/>
              <a:ea typeface="隶书" pitchFamily="49" charset="-122"/>
            </a:endParaRPr>
          </a:p>
        </p:txBody>
      </p:sp>
      <p:sp>
        <p:nvSpPr>
          <p:cNvPr id="142339" name="Rectangle 3"/>
          <p:cNvSpPr/>
          <p:nvPr/>
        </p:nvSpPr>
        <p:spPr>
          <a:xfrm>
            <a:off x="685800" y="3200400"/>
            <a:ext cx="2819400" cy="533400"/>
          </a:xfrm>
          <a:prstGeom prst="rect">
            <a:avLst/>
          </a:prstGeom>
          <a:solidFill>
            <a:schemeClr val="accent1"/>
          </a:solidFill>
          <a:ln w="9525" cap="flat" cmpd="sng">
            <a:prstDash val="solid"/>
            <a:miter/>
            <a:headEnd type="none" w="med" len="med"/>
            <a:tailEnd type="none" w="med" len="med"/>
          </a:ln>
          <a:scene3d>
            <a:camera prst="legacyObliqueBottomLeft">
              <a:rot lat="0" lon="0" rev="0"/>
            </a:camera>
            <a:lightRig rig="legacyFlat3" dir="t"/>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latin typeface="+mn-lt"/>
                <a:ea typeface="+mn-ea"/>
                <a:cs typeface="+mn-cs"/>
              </a:defRPr>
            </a:lvl5pPr>
          </a:lstStyle>
          <a:p>
            <a:pPr marL="0" lvl="0" indent="0" algn="ctr" eaLnBrk="1" hangingPunct="1">
              <a:spcBef>
                <a:spcPct val="0"/>
              </a:spcBef>
              <a:buClrTx/>
              <a:buSzTx/>
              <a:buFontTx/>
              <a:buNone/>
            </a:pPr>
            <a:r>
              <a:rPr lang="zh-CN" altLang="en-US" sz="4400" dirty="0">
                <a:solidFill>
                  <a:srgbClr val="99FF66"/>
                </a:solidFill>
                <a:latin typeface="Times New Roman" panose="02020603050405020304" pitchFamily="18" charset="0"/>
                <a:ea typeface="华文新魏" pitchFamily="2" charset="-122"/>
              </a:rPr>
              <a:t>茶馆的变迁</a:t>
            </a:r>
            <a:endParaRPr lang="zh-CN" altLang="en-US" sz="4400" dirty="0">
              <a:solidFill>
                <a:srgbClr val="99FF66"/>
              </a:solidFill>
              <a:latin typeface="Times New Roman" panose="02020603050405020304" pitchFamily="18" charset="0"/>
              <a:ea typeface="华文新魏" pitchFamily="2" charset="-122"/>
            </a:endParaRPr>
          </a:p>
        </p:txBody>
      </p:sp>
      <p:sp>
        <p:nvSpPr>
          <p:cNvPr id="142340" name="AutoShape 4"/>
          <p:cNvSpPr/>
          <p:nvPr/>
        </p:nvSpPr>
        <p:spPr>
          <a:xfrm>
            <a:off x="3581400" y="1295400"/>
            <a:ext cx="609600" cy="2209800"/>
          </a:xfrm>
          <a:prstGeom prst="rightBrace">
            <a:avLst>
              <a:gd name="adj1" fmla="val 30208"/>
              <a:gd name="adj2" fmla="val 50000"/>
            </a:avLst>
          </a:prstGeom>
          <a:no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latin typeface="+mn-lt"/>
                <a:ea typeface="+mn-ea"/>
                <a:cs typeface="+mn-cs"/>
              </a:defRPr>
            </a:lvl5pPr>
          </a:lstStyle>
          <a:p>
            <a:pPr marL="0" lvl="0" indent="0" eaLnBrk="1" hangingPunct="1">
              <a:spcBef>
                <a:spcPct val="0"/>
              </a:spcBef>
              <a:buClrTx/>
              <a:buSzTx/>
              <a:buFontTx/>
              <a:buNone/>
            </a:pPr>
            <a:endParaRPr lang="zh-CN" altLang="en-US" sz="1800" dirty="0"/>
          </a:p>
        </p:txBody>
      </p:sp>
      <p:sp>
        <p:nvSpPr>
          <p:cNvPr id="142341" name="Text Box 5"/>
          <p:cNvSpPr txBox="1"/>
          <p:nvPr/>
        </p:nvSpPr>
        <p:spPr>
          <a:xfrm>
            <a:off x="4038600" y="3352800"/>
            <a:ext cx="4495800" cy="833438"/>
          </a:xfrm>
          <a:prstGeom prst="rect">
            <a:avLst/>
          </a:prstGeom>
          <a:solidFill>
            <a:srgbClr val="FF33CC"/>
          </a:solidFill>
          <a:ln w="9525" cap="flat" cmpd="sng">
            <a:solidFill>
              <a:schemeClr val="tx2"/>
            </a:solidFill>
            <a:prstDash val="lgDash"/>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latin typeface="+mn-lt"/>
                <a:ea typeface="+mn-ea"/>
                <a:cs typeface="+mn-cs"/>
              </a:defRPr>
            </a:lvl5pPr>
          </a:lstStyle>
          <a:p>
            <a:pPr marL="0" lvl="0" indent="0" eaLnBrk="1" hangingPunct="1">
              <a:spcBef>
                <a:spcPct val="50000"/>
              </a:spcBef>
              <a:buClrTx/>
              <a:buSzTx/>
              <a:buFontTx/>
              <a:buNone/>
            </a:pPr>
            <a:r>
              <a:rPr lang="zh-CN" altLang="en-US" sz="4800" dirty="0">
                <a:latin typeface="Times New Roman" panose="02020603050405020304" pitchFamily="18" charset="0"/>
                <a:ea typeface="方正舒体" pitchFamily="2" charset="-122"/>
              </a:rPr>
              <a:t>社会现实、变化</a:t>
            </a:r>
            <a:endParaRPr lang="zh-CN" altLang="en-US" sz="4800" dirty="0">
              <a:latin typeface="Times New Roman" panose="02020603050405020304" pitchFamily="18" charset="0"/>
              <a:ea typeface="方正舒体" pitchFamily="2" charset="-122"/>
            </a:endParaRPr>
          </a:p>
        </p:txBody>
      </p:sp>
      <p:sp>
        <p:nvSpPr>
          <p:cNvPr id="142342" name="AutoShape 6"/>
          <p:cNvSpPr/>
          <p:nvPr/>
        </p:nvSpPr>
        <p:spPr>
          <a:xfrm>
            <a:off x="4191000" y="1066800"/>
            <a:ext cx="1371600" cy="2971800"/>
          </a:xfrm>
          <a:custGeom>
            <a:avLst/>
            <a:gdLst>
              <a:gd name="txL" fmla="*/ 3163 w 21600"/>
              <a:gd name="txT" fmla="*/ 3163 h 21600"/>
              <a:gd name="txR" fmla="*/ 18437 w 21600"/>
              <a:gd name="txB" fmla="*/ 18437 h 21600"/>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additive="base">
                                        <p:cTn id="7" dur="500" fill="hold"/>
                                        <p:tgtEl>
                                          <p:spTgt spid="142338"/>
                                        </p:tgtEl>
                                        <p:attrNameLst>
                                          <p:attrName>ppt_x</p:attrName>
                                        </p:attrNameLst>
                                      </p:cBhvr>
                                      <p:tavLst>
                                        <p:tav tm="0">
                                          <p:val>
                                            <p:strVal val="#ppt_x"/>
                                          </p:val>
                                        </p:tav>
                                        <p:tav tm="100000">
                                          <p:val>
                                            <p:strVal val="#ppt_x"/>
                                          </p:val>
                                        </p:tav>
                                      </p:tavLst>
                                    </p:anim>
                                    <p:anim calcmode="lin" valueType="num">
                                      <p:cBhvr additive="base">
                                        <p:cTn id="8" dur="500" fill="hold"/>
                                        <p:tgtEl>
                                          <p:spTgt spid="1423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142339"/>
                                        </p:tgtEl>
                                        <p:attrNameLst>
                                          <p:attrName>style.visibility</p:attrName>
                                        </p:attrNameLst>
                                      </p:cBhvr>
                                      <p:to>
                                        <p:strVal val="visible"/>
                                      </p:to>
                                    </p:set>
                                    <p:animEffect transition="in" filter="barn(outHorizontal)">
                                      <p:cBhvr>
                                        <p:cTn id="13" dur="500"/>
                                        <p:tgtEl>
                                          <p:spTgt spid="14233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142340"/>
                                        </p:tgtEl>
                                        <p:attrNameLst>
                                          <p:attrName>style.visibility</p:attrName>
                                        </p:attrNameLst>
                                      </p:cBhvr>
                                      <p:to>
                                        <p:strVal val="visible"/>
                                      </p:to>
                                    </p:set>
                                    <p:anim calcmode="lin" valueType="num">
                                      <p:cBhvr additive="base">
                                        <p:cTn id="18" dur="500" fill="hold"/>
                                        <p:tgtEl>
                                          <p:spTgt spid="142340"/>
                                        </p:tgtEl>
                                        <p:attrNameLst>
                                          <p:attrName>ppt_x</p:attrName>
                                        </p:attrNameLst>
                                      </p:cBhvr>
                                      <p:tavLst>
                                        <p:tav tm="0">
                                          <p:val>
                                            <p:strVal val="0-#ppt_w/2"/>
                                          </p:val>
                                        </p:tav>
                                        <p:tav tm="100000">
                                          <p:val>
                                            <p:strVal val="#ppt_x"/>
                                          </p:val>
                                        </p:tav>
                                      </p:tavLst>
                                    </p:anim>
                                    <p:anim calcmode="lin" valueType="num">
                                      <p:cBhvr additive="base">
                                        <p:cTn id="19" dur="500" fill="hold"/>
                                        <p:tgtEl>
                                          <p:spTgt spid="142340"/>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nodeType="clickEffect">
                                  <p:stCondLst>
                                    <p:cond delay="0"/>
                                  </p:stCondLst>
                                  <p:childTnLst>
                                    <p:set>
                                      <p:cBhvr>
                                        <p:cTn id="23" dur="1" fill="hold">
                                          <p:stCondLst>
                                            <p:cond delay="0"/>
                                          </p:stCondLst>
                                        </p:cTn>
                                        <p:tgtEl>
                                          <p:spTgt spid="142342"/>
                                        </p:tgtEl>
                                        <p:attrNameLst>
                                          <p:attrName>style.visibility</p:attrName>
                                        </p:attrNameLst>
                                      </p:cBhvr>
                                      <p:to>
                                        <p:strVal val="visible"/>
                                      </p:to>
                                    </p:set>
                                    <p:animEffect transition="in" filter="blinds(vertical)">
                                      <p:cBhvr>
                                        <p:cTn id="24" dur="500"/>
                                        <p:tgtEl>
                                          <p:spTgt spid="142342"/>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2" fill="hold" grpId="0" nodeType="clickEffect">
                                  <p:stCondLst>
                                    <p:cond delay="0"/>
                                  </p:stCondLst>
                                  <p:childTnLst>
                                    <p:set>
                                      <p:cBhvr>
                                        <p:cTn id="28" dur="1" fill="hold">
                                          <p:stCondLst>
                                            <p:cond delay="0"/>
                                          </p:stCondLst>
                                        </p:cTn>
                                        <p:tgtEl>
                                          <p:spTgt spid="142341"/>
                                        </p:tgtEl>
                                        <p:attrNameLst>
                                          <p:attrName>style.visibility</p:attrName>
                                        </p:attrNameLst>
                                      </p:cBhvr>
                                      <p:to>
                                        <p:strVal val="visible"/>
                                      </p:to>
                                    </p:set>
                                    <p:anim calcmode="lin" valueType="num">
                                      <p:cBhvr additive="base">
                                        <p:cTn id="29" dur="5000" fill="hold"/>
                                        <p:tgtEl>
                                          <p:spTgt spid="142341"/>
                                        </p:tgtEl>
                                        <p:attrNameLst>
                                          <p:attrName>ppt_x</p:attrName>
                                        </p:attrNameLst>
                                      </p:cBhvr>
                                      <p:tavLst>
                                        <p:tav tm="0">
                                          <p:val>
                                            <p:strVal val="1+#ppt_w/2"/>
                                          </p:val>
                                        </p:tav>
                                        <p:tav tm="100000">
                                          <p:val>
                                            <p:strVal val="#ppt_x"/>
                                          </p:val>
                                        </p:tav>
                                      </p:tavLst>
                                    </p:anim>
                                    <p:anim calcmode="lin" valueType="num">
                                      <p:cBhvr additive="base">
                                        <p:cTn id="30" dur="5000" fill="hold"/>
                                        <p:tgtEl>
                                          <p:spTgt spid="1423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nimBg="1"/>
      <p:bldP spid="142339" grpId="0" animBg="1"/>
      <p:bldP spid="1423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4" name="Text Box 4"/>
          <p:cNvSpPr txBox="1">
            <a:spLocks noChangeArrowheads="1"/>
          </p:cNvSpPr>
          <p:nvPr/>
        </p:nvSpPr>
        <p:spPr bwMode="auto">
          <a:xfrm>
            <a:off x="107950" y="0"/>
            <a:ext cx="9036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buClrTx/>
              <a:buSzTx/>
              <a:buFontTx/>
              <a:buNone/>
              <a:defRPr/>
            </a:pPr>
            <a:r>
              <a:rPr kumimoji="1" lang="en-US" altLang="zh-CN" sz="3200" b="1" kern="1200" cap="none" spc="0" normalizeH="0" baseline="0" noProof="0" dirty="0">
                <a:solidFill>
                  <a:srgbClr val="9A7200"/>
                </a:solidFill>
                <a:effectLst>
                  <a:outerShdw blurRad="38100" dist="38100" dir="2700000" algn="tl">
                    <a:srgbClr val="000000"/>
                  </a:outerShdw>
                </a:effectLst>
                <a:latin typeface="黑体" panose="02010609060101010101" pitchFamily="49" charset="-122"/>
                <a:ea typeface="黑体" panose="02010609060101010101" pitchFamily="49" charset="-122"/>
                <a:cs typeface="+mn-cs"/>
              </a:rPr>
              <a:t>  </a:t>
            </a:r>
            <a:r>
              <a:rPr kumimoji="1" lang="zh-CN" altLang="en-US" sz="3200" b="1" kern="1200" cap="none" spc="0" normalizeH="0" baseline="0" noProof="0" dirty="0">
                <a:solidFill>
                  <a:srgbClr val="9A7200"/>
                </a:solidFill>
                <a:effectLst>
                  <a:outerShdw blurRad="38100" dist="38100" dir="2700000" algn="tl">
                    <a:srgbClr val="000000"/>
                  </a:outerShdw>
                </a:effectLst>
                <a:latin typeface="黑体" panose="02010609060101010101" pitchFamily="49" charset="-122"/>
                <a:ea typeface="黑体" panose="02010609060101010101" pitchFamily="49" charset="-122"/>
                <a:cs typeface="+mn-cs"/>
              </a:rPr>
              <a:t>第一幕：</a:t>
            </a:r>
            <a:r>
              <a:rPr kumimoji="1" lang="en-US" altLang="zh-CN" sz="3200" b="1" kern="1200" cap="none" spc="0" normalizeH="0" baseline="0" noProof="0" dirty="0">
                <a:solidFill>
                  <a:srgbClr val="9A7200"/>
                </a:solidFill>
                <a:effectLst>
                  <a:outerShdw blurRad="38100" dist="38100" dir="2700000" algn="tl">
                    <a:srgbClr val="000000"/>
                  </a:outerShdw>
                </a:effectLst>
                <a:latin typeface="黑体" panose="02010609060101010101" pitchFamily="49" charset="-122"/>
                <a:ea typeface="黑体" panose="02010609060101010101" pitchFamily="49" charset="-122"/>
                <a:cs typeface="+mn-cs"/>
              </a:rPr>
              <a:t>1898</a:t>
            </a:r>
            <a:r>
              <a:rPr kumimoji="1" lang="zh-CN" altLang="en-US" sz="3200" b="1" kern="1200" cap="none" spc="0" normalizeH="0" baseline="0" noProof="0" dirty="0">
                <a:solidFill>
                  <a:srgbClr val="9A7200"/>
                </a:solidFill>
                <a:effectLst>
                  <a:outerShdw blurRad="38100" dist="38100" dir="2700000" algn="tl">
                    <a:srgbClr val="000000"/>
                  </a:outerShdw>
                </a:effectLst>
                <a:latin typeface="黑体" panose="02010609060101010101" pitchFamily="49" charset="-122"/>
                <a:ea typeface="黑体" panose="02010609060101010101" pitchFamily="49" charset="-122"/>
                <a:cs typeface="+mn-cs"/>
              </a:rPr>
              <a:t>年戊戌变法失败后。裕泰茶馆生意兴隆，三教九流，各色人物云集于此。</a:t>
            </a:r>
            <a:endParaRPr kumimoji="1" lang="zh-CN" altLang="en-US" sz="3200" b="1" kern="1200" cap="none" spc="0" normalizeH="0" baseline="0" noProof="0" dirty="0">
              <a:solidFill>
                <a:srgbClr val="9A7200"/>
              </a:solidFill>
              <a:effectLst>
                <a:outerShdw blurRad="38100" dist="38100" dir="2700000" algn="tl">
                  <a:srgbClr val="000000"/>
                </a:outerShdw>
              </a:effectLst>
              <a:latin typeface="黑体" panose="02010609060101010101" pitchFamily="49" charset="-122"/>
              <a:ea typeface="黑体" panose="02010609060101010101" pitchFamily="49" charset="-122"/>
              <a:cs typeface="+mn-cs"/>
            </a:endParaRPr>
          </a:p>
        </p:txBody>
      </p:sp>
      <p:sp>
        <p:nvSpPr>
          <p:cNvPr id="66565" name="Rectangle 5"/>
          <p:cNvSpPr>
            <a:spLocks noChangeArrowheads="1"/>
          </p:cNvSpPr>
          <p:nvPr/>
        </p:nvSpPr>
        <p:spPr bwMode="auto">
          <a:xfrm>
            <a:off x="-323850" y="1076325"/>
            <a:ext cx="9575800" cy="49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tx1"/>
              </a:buClr>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tx2"/>
              </a:buClr>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defRPr/>
            </a:pPr>
            <a:r>
              <a:rPr kumimoji="1" lang="en-US" altLang="zh-CN" sz="24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      </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1898</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年</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戊戌变法失败</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一个初开营业的掌柜王利发兴致勃勃地坐在柜台上</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三三两两的旗人</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遛够了鸟儿</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走进茶馆来歇腿喝茶</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有两位茶客唱着京戏</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另外几个围着桌子观赏瓦罐中的蟋蟀</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茶馆中到处贴着</a:t>
            </a:r>
            <a:r>
              <a:rPr kumimoji="1" lang="zh-CN" altLang="en-US" sz="2800" b="1" i="0" u="none" strike="noStrike" kern="1200" cap="none" spc="0" normalizeH="0" baseline="0" noProof="0" dirty="0" smtClean="0">
                <a:ln>
                  <a:noFill/>
                </a:ln>
                <a:solidFill>
                  <a:schemeClr val="bg2">
                    <a:lumMod val="50000"/>
                  </a:schemeClr>
                </a:solidFill>
                <a:effectLst/>
                <a:uLnTx/>
                <a:uFillTx/>
                <a:latin typeface="Arial" panose="020B060402020202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莫谈国事</a:t>
            </a:r>
            <a:r>
              <a:rPr kumimoji="1" lang="zh-CN" altLang="en-US" sz="2800" b="1" i="0" u="none" strike="noStrike" kern="1200" cap="none" spc="0" normalizeH="0" baseline="0" noProof="0" dirty="0" smtClean="0">
                <a:ln>
                  <a:noFill/>
                </a:ln>
                <a:solidFill>
                  <a:schemeClr val="bg2">
                    <a:lumMod val="50000"/>
                  </a:schemeClr>
                </a:solidFill>
                <a:effectLst/>
                <a:uLnTx/>
                <a:uFillTx/>
                <a:latin typeface="Arial" panose="020B060402020202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的纸条</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可是年轻力壮为人正直的常四爷偏要谈谈国事</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他说他痛恨洋人</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痛恨那些吃洋饭讲洋话的人</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也看不起二德子之流在营里当差的</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他因一句</a:t>
            </a:r>
            <a:r>
              <a:rPr kumimoji="1" lang="zh-CN" altLang="en-US" sz="2800" b="1" i="0" u="none" strike="noStrike" kern="1200" cap="none" spc="0" normalizeH="0" baseline="0" noProof="0" dirty="0" smtClean="0">
                <a:ln>
                  <a:noFill/>
                </a:ln>
                <a:solidFill>
                  <a:schemeClr val="bg2">
                    <a:lumMod val="50000"/>
                  </a:schemeClr>
                </a:solidFill>
                <a:effectLst/>
                <a:uLnTx/>
                <a:uFillTx/>
                <a:latin typeface="Arial" panose="020B060402020202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大清国要完</a:t>
            </a:r>
            <a:r>
              <a:rPr kumimoji="1" lang="zh-CN" altLang="en-US" sz="2800" b="1" i="0" u="none" strike="noStrike" kern="1200" cap="none" spc="0" normalizeH="0" baseline="0" noProof="0" dirty="0" smtClean="0">
                <a:ln>
                  <a:noFill/>
                </a:ln>
                <a:solidFill>
                  <a:schemeClr val="bg2">
                    <a:lumMod val="50000"/>
                  </a:schemeClr>
                </a:solidFill>
                <a:effectLst/>
                <a:uLnTx/>
                <a:uFillTx/>
                <a:latin typeface="Arial" panose="020B0604020202020204" pitchFamily="34" charset="0"/>
                <a:ea typeface="宋体" panose="02010600030101010101" pitchFamily="2" charset="-122"/>
                <a:cs typeface="+mn-cs"/>
              </a:rPr>
              <a:t>”</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被两个特务吴恩子和宋祥子抓去</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送进了监狱</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相面骗人的唐铁嘴来讨碗茶喝</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说媒拉纤的刘麻子也来了</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要把康六</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15</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岁的女儿康顺子卖给养</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70</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岁的庞太监当老婆</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主张实业救国的秦仲义走进来</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说什么要办工厂</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搞维新</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顽固派的代表庞太监则杀气腾腾地说</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en-US" altLang="zh-CN" sz="2800" b="1" i="0" u="none" strike="noStrike" kern="1200" cap="none" spc="0" normalizeH="0" baseline="0" noProof="0" dirty="0" smtClean="0">
                <a:ln>
                  <a:noFill/>
                </a:ln>
                <a:solidFill>
                  <a:schemeClr val="bg2">
                    <a:lumMod val="50000"/>
                  </a:schemeClr>
                </a:solidFill>
                <a:effectLst/>
                <a:uLnTx/>
                <a:uFillTx/>
                <a:latin typeface="Arial" panose="020B060402020202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圣旨下来</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谭嗣同问斩</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告诉您</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谁敢改祖宗的章程</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谁就掉脑袋工</a:t>
            </a:r>
            <a:r>
              <a:rPr kumimoji="1" lang="zh-CN" altLang="en-US" sz="2800" b="1" i="0" u="none" strike="noStrike" kern="1200" cap="none" spc="0" normalizeH="0" baseline="0" noProof="0" dirty="0" smtClean="0">
                <a:ln>
                  <a:noFill/>
                </a:ln>
                <a:solidFill>
                  <a:schemeClr val="bg2">
                    <a:lumMod val="50000"/>
                  </a:schemeClr>
                </a:solidFill>
                <a:effectLst/>
                <a:uLnTx/>
                <a:uFillTx/>
                <a:latin typeface="Arial" panose="020B0604020202020204" pitchFamily="34" charset="0"/>
                <a:ea typeface="宋体" panose="02010600030101010101" pitchFamily="2" charset="-122"/>
                <a:cs typeface="+mn-cs"/>
              </a:rPr>
              <a:t>”</a:t>
            </a:r>
            <a:r>
              <a:rPr kumimoji="1" lang="zh-CN" altLang="en-US"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这表明了当时政治的黑暗</a:t>
            </a:r>
            <a:r>
              <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a:t>
            </a:r>
            <a:endParaRPr kumimoji="1" lang="en-US" altLang="zh-CN" sz="28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66564"/>
                                        </p:tgtEl>
                                        <p:attrNameLst>
                                          <p:attrName>style.visibility</p:attrName>
                                        </p:attrNameLst>
                                      </p:cBhvr>
                                      <p:to>
                                        <p:strVal val="visible"/>
                                      </p:to>
                                    </p:set>
                                    <p:animEffect transition="in" filter="wipe(left)">
                                      <p:cBhvr>
                                        <p:cTn id="7" dur="75"/>
                                        <p:tgtEl>
                                          <p:spTgt spid="66564"/>
                                        </p:tgtEl>
                                      </p:cBhvr>
                                    </p:animEffect>
                                  </p:childTnLst>
                                </p:cTn>
                              </p:par>
                            </p:childTnLst>
                          </p:cTn>
                        </p:par>
                        <p:par>
                          <p:cTn id="8" fill="hold">
                            <p:stCondLst>
                              <p:cond delay="3150"/>
                            </p:stCondLst>
                            <p:childTnLst>
                              <p:par>
                                <p:cTn id="9" presetID="3" presetClass="entr" presetSubtype="10" fill="hold" grpId="0" nodeType="afterEffect">
                                  <p:stCondLst>
                                    <p:cond delay="0"/>
                                  </p:stCondLst>
                                  <p:childTnLst>
                                    <p:set>
                                      <p:cBhvr>
                                        <p:cTn id="10" dur="1" fill="hold">
                                          <p:stCondLst>
                                            <p:cond delay="0"/>
                                          </p:stCondLst>
                                        </p:cTn>
                                        <p:tgtEl>
                                          <p:spTgt spid="66565">
                                            <p:txEl>
                                              <p:charRg st="0" end="342"/>
                                            </p:txEl>
                                          </p:spTgt>
                                        </p:tgtEl>
                                        <p:attrNameLst>
                                          <p:attrName>style.visibility</p:attrName>
                                        </p:attrNameLst>
                                      </p:cBhvr>
                                      <p:to>
                                        <p:strVal val="visible"/>
                                      </p:to>
                                    </p:set>
                                    <p:animEffect transition="in" filter="blinds(horizontal)">
                                      <p:cBhvr>
                                        <p:cTn id="11" dur="500"/>
                                        <p:tgtEl>
                                          <p:spTgt spid="66565">
                                            <p:txEl>
                                              <p:charRg st="0" end="34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66565" grpId="0" advAuto="100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1"/>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49AE2224-E8BB-42A7-ACAE-ECCF8B51400B}"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pic>
        <p:nvPicPr>
          <p:cNvPr id="34819" name="Picture 2" descr="茶馆6"/>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67587" name="Picture 3" descr="茶馆6"/>
          <p:cNvPicPr>
            <a:picLocks noChangeAspect="1"/>
          </p:cNvPicPr>
          <p:nvPr/>
        </p:nvPicPr>
        <p:blipFill>
          <a:blip r:embed="rId1">
            <a:grayscl/>
            <a:lum bright="70001" contrast="-70000"/>
          </a:blip>
          <a:stretch>
            <a:fillRect/>
          </a:stretch>
        </p:blipFill>
        <p:spPr>
          <a:xfrm>
            <a:off x="381000" y="1266825"/>
            <a:ext cx="8458200" cy="3457575"/>
          </a:xfrm>
          <a:prstGeom prst="rect">
            <a:avLst/>
          </a:prstGeom>
          <a:noFill/>
          <a:ln w="9525" cap="flat" cmpd="sng">
            <a:solidFill>
              <a:srgbClr val="FF3300"/>
            </a:solidFill>
            <a:prstDash val="solid"/>
            <a:miter/>
            <a:headEnd type="none" w="med" len="med"/>
            <a:tailEnd type="none" w="med" len="med"/>
          </a:ln>
        </p:spPr>
      </p:pic>
      <p:sp>
        <p:nvSpPr>
          <p:cNvPr id="67588" name="Text Box 4"/>
          <p:cNvSpPr txBox="1">
            <a:spLocks noChangeArrowheads="1"/>
          </p:cNvSpPr>
          <p:nvPr/>
        </p:nvSpPr>
        <p:spPr bwMode="auto">
          <a:xfrm>
            <a:off x="647700" y="1773238"/>
            <a:ext cx="7924800" cy="1739900"/>
          </a:xfrm>
          <a:prstGeom prst="rect">
            <a:avLst/>
          </a:prstGeom>
          <a:solidFill>
            <a:schemeClr val="tx1"/>
          </a:solidFill>
          <a:ln>
            <a:noFill/>
          </a:ln>
          <a:effectLst/>
        </p:spPr>
        <p:txBody>
          <a:bodyPr>
            <a:spAutoFit/>
          </a:bodyPr>
          <a:lstStyle/>
          <a:p>
            <a:pPr marR="0" defTabSz="914400" eaLnBrk="1" hangingPunct="1">
              <a:buClrTx/>
              <a:buSzTx/>
              <a:buFontTx/>
              <a:buNone/>
              <a:defRPr/>
            </a:pPr>
            <a:r>
              <a:rPr kumimoji="1" lang="zh-CN" altLang="en-US" sz="3600" b="1" kern="1200" cap="none" spc="0" normalizeH="0" baseline="0" noProof="0" dirty="0">
                <a:solidFill>
                  <a:srgbClr val="9A7200"/>
                </a:solidFill>
                <a:effectLst>
                  <a:outerShdw blurRad="38100" dist="38100" dir="2700000" algn="tl">
                    <a:srgbClr val="000000"/>
                  </a:outerShdw>
                </a:effectLst>
                <a:latin typeface="Times New Roman" panose="02020603050405020304" pitchFamily="18" charset="0"/>
                <a:ea typeface="黑体" panose="02010609060101010101" pitchFamily="49" charset="-122"/>
                <a:cs typeface="+mn-cs"/>
              </a:rPr>
              <a:t>第二幕（节选部分）：军阀混战时期，茶馆生意艰难，尽管王利发苦心改良，但也只能惨淡经营。</a:t>
            </a:r>
            <a:endParaRPr kumimoji="1" lang="zh-CN" altLang="en-US" sz="3600" b="1" kern="1200" cap="none" spc="0" normalizeH="0" baseline="0" noProof="0" dirty="0">
              <a:solidFill>
                <a:srgbClr val="9A7200"/>
              </a:solidFill>
              <a:effectLst>
                <a:outerShdw blurRad="38100" dist="38100" dir="2700000" algn="tl">
                  <a:srgbClr val="000000"/>
                </a:outerShdw>
              </a:effectLst>
              <a:latin typeface="Times New Roman" panose="02020603050405020304" pitchFamily="18" charset="0"/>
              <a:ea typeface="黑体" panose="02010609060101010101" pitchFamily="49" charset="-122"/>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checkerboard(across)">
                                      <p:cBhvr>
                                        <p:cTn id="7" dur="500"/>
                                        <p:tgtEl>
                                          <p:spTgt spid="6758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7588"/>
                                        </p:tgtEl>
                                        <p:attrNameLst>
                                          <p:attrName>style.visibility</p:attrName>
                                        </p:attrNameLst>
                                      </p:cBhvr>
                                      <p:to>
                                        <p:strVal val="visible"/>
                                      </p:to>
                                    </p:set>
                                    <p:anim calcmode="lin" valueType="num">
                                      <p:cBhvr>
                                        <p:cTn id="11" dur="500" fill="hold"/>
                                        <p:tgtEl>
                                          <p:spTgt spid="67588"/>
                                        </p:tgtEl>
                                        <p:attrNameLst>
                                          <p:attrName>ppt_w</p:attrName>
                                        </p:attrNameLst>
                                      </p:cBhvr>
                                      <p:tavLst>
                                        <p:tav tm="0">
                                          <p:val>
                                            <p:fltVal val="0.000000"/>
                                          </p:val>
                                        </p:tav>
                                        <p:tav tm="100000">
                                          <p:val>
                                            <p:strVal val="#ppt_w"/>
                                          </p:val>
                                        </p:tav>
                                      </p:tavLst>
                                    </p:anim>
                                    <p:anim calcmode="lin" valueType="num">
                                      <p:cBhvr>
                                        <p:cTn id="12" dur="500" fill="hold"/>
                                        <p:tgtEl>
                                          <p:spTgt spid="67588"/>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日期占位符 1"/>
          <p:cNvSpPr txBox="1">
            <a:spLocks noGrp="1"/>
          </p:cNvSpPr>
          <p:nvPr>
            <p:ph type="dt" sz="half" idx="10"/>
          </p:nvPr>
        </p:nvSpPr>
        <p:spPr>
          <a:ln/>
        </p:spPr>
        <p:txBody>
          <a:bodyPr/>
          <a:p>
            <a:pPr marL="0" indent="0" eaLnBrk="1" hangingPunct="1">
              <a:spcBef>
                <a:spcPct val="0"/>
              </a:spcBef>
              <a:buNone/>
            </a:pPr>
            <a:fld id="{BB962C8B-B14F-4D97-AF65-F5344CB8AC3E}" type="datetime1">
              <a:rPr lang="zh-CN" altLang="en-US" sz="1400" dirty="0">
                <a:latin typeface="Verdana" panose="020B0604030504040204" pitchFamily="34" charset="0"/>
              </a:rPr>
            </a:fld>
            <a:endParaRPr lang="zh-CN" altLang="en-US" sz="1400" dirty="0">
              <a:latin typeface="Verdana" panose="020B0604030504040204" pitchFamily="34" charset="0"/>
            </a:endParaRPr>
          </a:p>
        </p:txBody>
      </p:sp>
      <p:sp>
        <p:nvSpPr>
          <p:cNvPr id="68612" name="Text Box 4"/>
          <p:cNvSpPr txBox="1">
            <a:spLocks noChangeArrowheads="1"/>
          </p:cNvSpPr>
          <p:nvPr/>
        </p:nvSpPr>
        <p:spPr bwMode="auto">
          <a:xfrm>
            <a:off x="0" y="-14287"/>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buClrTx/>
              <a:buSzTx/>
              <a:buFontTx/>
              <a:buNone/>
              <a:defRPr/>
            </a:pPr>
            <a:r>
              <a:rPr kumimoji="1" lang="zh-CN" altLang="en-US" sz="2800" b="1" kern="1200" cap="none" spc="0" normalizeH="0" baseline="0" noProof="0" dirty="0">
                <a:solidFill>
                  <a:srgbClr val="9A7200"/>
                </a:solidFill>
                <a:effectLst>
                  <a:outerShdw blurRad="38100" dist="38100" dir="2700000" algn="tl">
                    <a:srgbClr val="000000"/>
                  </a:outerShdw>
                </a:effectLst>
                <a:latin typeface="Times New Roman" panose="02020603050405020304" pitchFamily="18" charset="0"/>
                <a:ea typeface="黑体" panose="02010609060101010101" pitchFamily="49" charset="-122"/>
                <a:cs typeface="+mn-cs"/>
              </a:rPr>
              <a:t>第三幕：抗战胜利后，国民党统治时期的社会生活。剧中所有正直的人都陷于一种不可自拔的困境中。</a:t>
            </a:r>
            <a:endParaRPr kumimoji="1" lang="zh-CN" altLang="en-US" sz="2800" b="1" kern="1200" cap="none" spc="0" normalizeH="0" baseline="0" noProof="0" dirty="0">
              <a:solidFill>
                <a:srgbClr val="9A7200"/>
              </a:solidFill>
              <a:effectLst>
                <a:outerShdw blurRad="38100" dist="38100" dir="2700000" algn="tl">
                  <a:srgbClr val="000000"/>
                </a:outerShdw>
              </a:effectLst>
              <a:latin typeface="Times New Roman" panose="02020603050405020304" pitchFamily="18" charset="0"/>
              <a:ea typeface="黑体" panose="02010609060101010101" pitchFamily="49" charset="-122"/>
              <a:cs typeface="+mn-cs"/>
            </a:endParaRPr>
          </a:p>
        </p:txBody>
      </p:sp>
      <p:sp>
        <p:nvSpPr>
          <p:cNvPr id="68613" name="Rectangle 5"/>
          <p:cNvSpPr>
            <a:spLocks noChangeArrowheads="1"/>
          </p:cNvSpPr>
          <p:nvPr/>
        </p:nvSpPr>
        <p:spPr bwMode="auto">
          <a:xfrm>
            <a:off x="-314325" y="836613"/>
            <a:ext cx="9458325" cy="6259513"/>
          </a:xfrm>
          <a:prstGeom prst="rect">
            <a:avLst/>
          </a:prstGeom>
          <a:noFill/>
          <a:ln>
            <a:noFill/>
          </a:ln>
          <a:effectLst/>
        </p:spPr>
        <p:txBody>
          <a:bodyPr/>
          <a:lstStyle>
            <a:lvl1pPr marL="342900" indent="-3429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tx1"/>
              </a:buClr>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tx2"/>
              </a:buClr>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000" b="1" i="0" u="none" strike="noStrike" kern="1200" cap="none" spc="0" normalizeH="0" baseline="0" noProof="0" dirty="0" smtClean="0">
                <a:ln>
                  <a:noFill/>
                </a:ln>
                <a:solidFill>
                  <a:schemeClr val="bg1"/>
                </a:solidFill>
                <a:effectLst/>
                <a:uLnTx/>
                <a:uFillTx/>
                <a:latin typeface="Verdana" panose="020B0604030504040204" pitchFamily="34" charset="0"/>
                <a:ea typeface="宋体" panose="02010600030101010101" pitchFamily="2" charset="-122"/>
                <a:cs typeface="+mn-cs"/>
              </a:rPr>
              <a:t>        </a:t>
            </a:r>
            <a:r>
              <a:rPr kumimoji="0" lang="zh-CN" altLang="en-US" sz="24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抗日战争胜利，国民党特务和美国兵在北京横行。这时的裕泰茶馆更加破败，只有</a:t>
            </a:r>
            <a:r>
              <a:rPr kumimoji="0" lang="zh-CN" altLang="en-US" sz="2400" b="1" i="0" u="none" strike="noStrike" kern="1200" cap="none" spc="0" normalizeH="0" baseline="0" noProof="0" dirty="0" smtClean="0">
                <a:ln>
                  <a:noFill/>
                </a:ln>
                <a:solidFill>
                  <a:schemeClr val="bg2">
                    <a:lumMod val="50000"/>
                  </a:schemeClr>
                </a:solidFill>
                <a:effectLst/>
                <a:uLnTx/>
                <a:uFillTx/>
                <a:latin typeface="Arial" panose="020B0604020202020204" pitchFamily="34" charset="0"/>
                <a:ea typeface="宋体" panose="02010600030101010101" pitchFamily="2" charset="-122"/>
                <a:cs typeface="+mn-cs"/>
              </a:rPr>
              <a:t>“</a:t>
            </a:r>
            <a:r>
              <a:rPr kumimoji="0" lang="zh-CN" altLang="en-US" sz="24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莫谈国事</a:t>
            </a:r>
            <a:r>
              <a:rPr kumimoji="0" lang="zh-CN" altLang="en-US" sz="2400" b="1" i="0" u="none" strike="noStrike" kern="1200" cap="none" spc="0" normalizeH="0" baseline="0" noProof="0" dirty="0" smtClean="0">
                <a:ln>
                  <a:noFill/>
                </a:ln>
                <a:solidFill>
                  <a:schemeClr val="bg2">
                    <a:lumMod val="50000"/>
                  </a:schemeClr>
                </a:solidFill>
                <a:effectLst/>
                <a:uLnTx/>
                <a:uFillTx/>
                <a:latin typeface="Arial" panose="020B0604020202020204" pitchFamily="34" charset="0"/>
                <a:ea typeface="宋体" panose="02010600030101010101" pitchFamily="2" charset="-122"/>
                <a:cs typeface="+mn-cs"/>
              </a:rPr>
              <a:t>”</a:t>
            </a:r>
            <a:r>
              <a:rPr kumimoji="0" lang="zh-CN" altLang="en-US" sz="24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rPr>
              <a:t>的纸条写得更多，字也写得更大。这一幕中，几个主要人物都已老态龙钟并且有了子孙；才能地痞流氓不见了，代替他们是他们的下一代。这些小辈干起坏事来，比他们的父辈更加无耻。幕启，康妈妈正在商量去西山找康大力，由小刘麻子介绍来当女招待的小丁宝，走进茶馆与老掌柜的攀谈。这个时候，黑暗势力更加猖獗，百姓生活更加困苦。小刘麻子向小唐铁嘴炫耀着他那一套拐骗妇女的缺德计划，被国民党党部雇用的打手小二德子跑到茶馆来抓人，庞四奶奶则来恐吓王利发让他交出康顺子。普通百姓呢，包办满汉全席的有名厨师被迫到监狱去蒸窝头，出名的评书艺人一次挣不上三个杂合面饼子钱，常四爷的生活更加艰苦，秦仲义的工厂被人霸占。对此，王利发已失去生活的信心，他让儿子、儿媳、孙女都跟着康妈妈到西山去逃命。这时，常四爷、秦仲义相继来到茶馆 ，找阔别多年的老掌柜谈心。他们互诉不幸，含着眼泪为自己撒起了纸钱。这时，茶馆里的灯光渐渐暗下去了，而大街上的阳光却渐渐明亮起来。</a:t>
            </a:r>
            <a:endParaRPr kumimoji="0" lang="zh-CN" altLang="en-US" sz="2400" b="1" i="0" u="none" strike="noStrike" kern="1200" cap="none" spc="0" normalizeH="0" baseline="0" noProof="0" dirty="0" smtClean="0">
              <a:ln>
                <a:noFill/>
              </a:ln>
              <a:solidFill>
                <a:schemeClr val="bg2">
                  <a:lumMod val="50000"/>
                </a:schemeClr>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barn(inVertical)">
                                      <p:cBhvr>
                                        <p:cTn id="7" dur="500"/>
                                        <p:tgtEl>
                                          <p:spTgt spid="6861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8613">
                                            <p:txEl>
                                              <p:charRg st="0" end="460"/>
                                            </p:txEl>
                                          </p:spTgt>
                                        </p:tgtEl>
                                        <p:attrNameLst>
                                          <p:attrName>style.visibility</p:attrName>
                                        </p:attrNameLst>
                                      </p:cBhvr>
                                      <p:to>
                                        <p:strVal val="visible"/>
                                      </p:to>
                                    </p:set>
                                    <p:animEffect transition="in" filter="blinds(horizontal)">
                                      <p:cBhvr>
                                        <p:cTn id="11" dur="500"/>
                                        <p:tgtEl>
                                          <p:spTgt spid="68613">
                                            <p:txEl>
                                              <p:charRg st="0" end="4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3" grpId="0" advAuto="100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p:sp>
        <p:nvSpPr>
          <p:cNvPr id="36866" name="Rectangle 2"/>
          <p:cNvSpPr/>
          <p:nvPr/>
        </p:nvSpPr>
        <p:spPr>
          <a:xfrm>
            <a:off x="395288" y="1076325"/>
            <a:ext cx="8569325" cy="393700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latin typeface="+mn-lt"/>
                <a:ea typeface="+mn-ea"/>
                <a:cs typeface="+mn-cs"/>
              </a:defRPr>
            </a:lvl5pPr>
          </a:lstStyle>
          <a:p>
            <a:pPr marL="0" lvl="0" indent="0" eaLnBrk="1" hangingPunct="1">
              <a:spcBef>
                <a:spcPct val="0"/>
              </a:spcBef>
              <a:buClrTx/>
              <a:buSzTx/>
              <a:buFontTx/>
              <a:buNone/>
            </a:pPr>
            <a:r>
              <a:rPr lang="zh-CN" altLang="en-US" sz="3600" b="1" dirty="0">
                <a:solidFill>
                  <a:srgbClr val="000000"/>
                </a:solidFill>
                <a:latin typeface="宋体" panose="02010600030101010101" pitchFamily="2" charset="-122"/>
              </a:rPr>
              <a:t>教学目标</a:t>
            </a:r>
            <a:endParaRPr lang="zh-CN" altLang="en-US" sz="3600" b="1" dirty="0">
              <a:solidFill>
                <a:srgbClr val="000000"/>
              </a:solidFill>
              <a:latin typeface="宋体" panose="02010600030101010101" pitchFamily="2" charset="-122"/>
            </a:endParaRPr>
          </a:p>
          <a:p>
            <a:pPr marL="0" lvl="0" indent="0" eaLnBrk="1" hangingPunct="1">
              <a:spcBef>
                <a:spcPct val="0"/>
              </a:spcBef>
              <a:buClrTx/>
              <a:buSzTx/>
              <a:buFontTx/>
              <a:buNone/>
            </a:pPr>
            <a:r>
              <a:rPr lang="zh-CN" altLang="en-US" sz="3600" b="1" dirty="0">
                <a:solidFill>
                  <a:srgbClr val="000000"/>
                </a:solidFill>
                <a:latin typeface="宋体" panose="02010600030101010101" pitchFamily="2" charset="-122"/>
              </a:rPr>
              <a:t>　　</a:t>
            </a:r>
            <a:r>
              <a:rPr lang="en-US" altLang="zh-CN" sz="3600" b="1" dirty="0">
                <a:solidFill>
                  <a:srgbClr val="000000"/>
                </a:solidFill>
                <a:latin typeface="宋体" panose="02010600030101010101" pitchFamily="2" charset="-122"/>
              </a:rPr>
              <a:t>1</a:t>
            </a:r>
            <a:r>
              <a:rPr lang="zh-CN" altLang="en-US" sz="3600" b="1" dirty="0">
                <a:solidFill>
                  <a:srgbClr val="000000"/>
                </a:solidFill>
                <a:latin typeface="宋体" panose="02010600030101010101" pitchFamily="2" charset="-122"/>
              </a:rPr>
              <a:t>．梳理本剧情节，明晰人物与时代的矛盾冲突。</a:t>
            </a:r>
            <a:endParaRPr lang="zh-CN" altLang="en-US" sz="3600" b="1" dirty="0">
              <a:solidFill>
                <a:srgbClr val="000000"/>
              </a:solidFill>
              <a:latin typeface="宋体" panose="02010600030101010101" pitchFamily="2" charset="-122"/>
            </a:endParaRPr>
          </a:p>
          <a:p>
            <a:pPr marL="0" lvl="0" indent="0" eaLnBrk="1" hangingPunct="1">
              <a:spcBef>
                <a:spcPct val="0"/>
              </a:spcBef>
              <a:buClrTx/>
              <a:buSzTx/>
              <a:buFontTx/>
              <a:buNone/>
            </a:pPr>
            <a:r>
              <a:rPr lang="zh-CN" altLang="en-US" sz="3600" b="1" dirty="0">
                <a:solidFill>
                  <a:srgbClr val="000000"/>
                </a:solidFill>
                <a:latin typeface="宋体" panose="02010600030101010101" pitchFamily="2" charset="-122"/>
              </a:rPr>
              <a:t>　　</a:t>
            </a:r>
            <a:r>
              <a:rPr lang="en-US" altLang="zh-CN" sz="3600" b="1" dirty="0">
                <a:solidFill>
                  <a:srgbClr val="000000"/>
                </a:solidFill>
                <a:latin typeface="宋体" panose="02010600030101010101" pitchFamily="2" charset="-122"/>
              </a:rPr>
              <a:t>2</a:t>
            </a:r>
            <a:r>
              <a:rPr lang="zh-CN" altLang="en-US" sz="3600" b="1" dirty="0">
                <a:solidFill>
                  <a:srgbClr val="000000"/>
                </a:solidFill>
                <a:latin typeface="宋体" panose="02010600030101010101" pitchFamily="2" charset="-122"/>
              </a:rPr>
              <a:t>．了解“卷轴式”的结构特点，评析剧中主要人物的形象及其意义。</a:t>
            </a:r>
            <a:endParaRPr lang="zh-CN" altLang="en-US" sz="3600" b="1" dirty="0">
              <a:solidFill>
                <a:srgbClr val="000000"/>
              </a:solidFill>
              <a:latin typeface="宋体" panose="02010600030101010101" pitchFamily="2" charset="-122"/>
            </a:endParaRPr>
          </a:p>
          <a:p>
            <a:pPr marL="0" lvl="0" indent="0" eaLnBrk="1" hangingPunct="1">
              <a:spcBef>
                <a:spcPct val="0"/>
              </a:spcBef>
              <a:buClrTx/>
              <a:buSzTx/>
              <a:buFontTx/>
              <a:buNone/>
            </a:pPr>
            <a:r>
              <a:rPr lang="zh-CN" altLang="en-US" sz="3600" b="1" dirty="0">
                <a:solidFill>
                  <a:srgbClr val="000000"/>
                </a:solidFill>
                <a:latin typeface="宋体" panose="02010600030101010101" pitchFamily="2" charset="-122"/>
              </a:rPr>
              <a:t>　　</a:t>
            </a:r>
            <a:r>
              <a:rPr lang="en-US" altLang="zh-CN" sz="3600" b="1" dirty="0">
                <a:solidFill>
                  <a:srgbClr val="000000"/>
                </a:solidFill>
                <a:latin typeface="宋体" panose="02010600030101010101" pitchFamily="2" charset="-122"/>
              </a:rPr>
              <a:t>3</a:t>
            </a:r>
            <a:r>
              <a:rPr lang="zh-CN" altLang="en-US" sz="3600" b="1" dirty="0">
                <a:solidFill>
                  <a:srgbClr val="000000"/>
                </a:solidFill>
                <a:latin typeface="宋体" panose="02010600030101010101" pitchFamily="2" charset="-122"/>
              </a:rPr>
              <a:t>．鉴赏本剧富有个性化的语言和浓郁的北方方言特色。</a:t>
            </a:r>
            <a:endParaRPr lang="zh-CN" altLang="en-US" sz="3600" b="1" dirty="0">
              <a:solidFill>
                <a:srgbClr val="000000"/>
              </a:solidFill>
              <a:latin typeface="宋体" panose="02010600030101010101" pitchFamily="2" charset="-122"/>
            </a:endParaRPr>
          </a:p>
        </p:txBody>
      </p:sp>
      <p:pic>
        <p:nvPicPr>
          <p:cNvPr id="36867" name="Picture 5" descr="茶壶"/>
          <p:cNvPicPr>
            <a:picLocks noChangeAspect="1"/>
          </p:cNvPicPr>
          <p:nvPr>
            <p:ph hasCustomPrompt="1"/>
          </p:nvPr>
        </p:nvPicPr>
        <p:blipFill>
          <a:blip r:embed="rId1"/>
          <a:srcRect/>
          <a:stretch>
            <a:fillRect/>
          </a:stretch>
        </p:blipFill>
        <p:spPr>
          <a:xfrm>
            <a:off x="5926138" y="4776788"/>
            <a:ext cx="2317750" cy="1604962"/>
          </a:xfrm>
          <a:ln/>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日期占位符 1"/>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E30007A1-C9BD-4E1D-AE78-0AC5CA118B3A}"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pic>
        <p:nvPicPr>
          <p:cNvPr id="19459" name="Picture 2" descr="茶馆（四川1）"/>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noChangeArrowheads="1"/>
          </p:cNvSpPr>
          <p:nvPr>
            <p:ph type="body" sz="half" idx="1" hasCustomPrompt="1"/>
          </p:nvPr>
        </p:nvSpPr>
        <p:spPr>
          <a:xfrm>
            <a:off x="31750" y="692150"/>
            <a:ext cx="9144000" cy="4495800"/>
          </a:xfrm>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
                <a:srgbClr val="FF3300"/>
              </a:buClr>
              <a:buSzTx/>
              <a:buFont typeface="Wingdings" panose="05000000000000000000" pitchFamily="2" charset="2"/>
              <a:buChar char="u"/>
              <a:defRPr/>
            </a:pPr>
            <a:r>
              <a:rPr kumimoji="0" lang="zh-CN" altLang="en-US"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rPr>
              <a:t>第一幕写了哪些情节？（概括）</a:t>
            </a:r>
            <a:endParaRPr kumimoji="0" lang="zh-CN" altLang="en-US"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80000"/>
              </a:lnSpc>
              <a:spcBef>
                <a:spcPct val="20000"/>
              </a:spcBef>
              <a:spcAft>
                <a:spcPct val="0"/>
              </a:spcAft>
              <a:buClr>
                <a:srgbClr val="FF3300"/>
              </a:buClr>
              <a:buSzTx/>
              <a:buFont typeface="Wingdings" panose="05000000000000000000" pitchFamily="2" charset="2"/>
              <a:buChar char="u"/>
              <a:defRPr/>
            </a:pPr>
            <a:r>
              <a:rPr kumimoji="0" lang="zh-CN" altLang="en-US"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rPr>
              <a:t>剧本前面部分的“舞台说明”反映一种什么样的社会现实</a:t>
            </a:r>
            <a:r>
              <a:rPr kumimoji="0" lang="en-US" altLang="zh-CN"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rPr>
              <a:t>?(</a:t>
            </a:r>
            <a:r>
              <a:rPr kumimoji="0" lang="zh-CN" altLang="en-US"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rPr>
              <a:t>说明</a:t>
            </a:r>
            <a:r>
              <a:rPr kumimoji="0" lang="en-US" altLang="zh-CN"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rPr>
              <a:t>)</a:t>
            </a:r>
            <a:endParaRPr kumimoji="0" lang="en-US" altLang="zh-CN"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80000"/>
              </a:lnSpc>
              <a:spcBef>
                <a:spcPct val="20000"/>
              </a:spcBef>
              <a:spcAft>
                <a:spcPct val="0"/>
              </a:spcAft>
              <a:buClr>
                <a:srgbClr val="FF3300"/>
              </a:buClr>
              <a:buSzTx/>
              <a:buFont typeface="Wingdings" panose="05000000000000000000" pitchFamily="2" charset="2"/>
              <a:buChar char="u"/>
              <a:defRPr/>
            </a:pPr>
            <a:r>
              <a:rPr kumimoji="0" lang="zh-CN" altLang="en-US"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rPr>
              <a:t>第一幕中出场的主要人物可以分为哪几类？（列表）</a:t>
            </a:r>
            <a:endParaRPr kumimoji="0" lang="zh-CN" altLang="en-US"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80000"/>
              </a:lnSpc>
              <a:spcBef>
                <a:spcPct val="20000"/>
              </a:spcBef>
              <a:spcAft>
                <a:spcPct val="0"/>
              </a:spcAft>
              <a:buClr>
                <a:srgbClr val="FF3300"/>
              </a:buClr>
              <a:buSzTx/>
              <a:buFont typeface="Wingdings" panose="05000000000000000000" pitchFamily="2" charset="2"/>
              <a:buChar char="u"/>
              <a:defRPr/>
            </a:pPr>
            <a:r>
              <a:rPr kumimoji="0" lang="zh-CN" altLang="en-US"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rPr>
              <a:t>结合人物的语言分析王利发、常四爷、松二爷等各是什么样的形象（分析）</a:t>
            </a:r>
            <a:endParaRPr kumimoji="0" lang="zh-CN" altLang="en-US"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0"/>
              </a:spcBef>
              <a:spcAft>
                <a:spcPct val="0"/>
              </a:spcAft>
              <a:buClr>
                <a:srgbClr val="FF0000"/>
              </a:buClr>
              <a:buSzTx/>
              <a:buFont typeface="Wingdings" panose="05000000000000000000" pitchFamily="2" charset="2"/>
              <a:buChar char="u"/>
              <a:defRPr/>
            </a:pPr>
            <a:r>
              <a:rPr kumimoji="0" lang="zh-CN" altLang="en-US" sz="3200" b="1" i="0" u="none" strike="noStrike" kern="1200" cap="none" spc="0" normalizeH="0" baseline="0" noProof="0" dirty="0" smtClean="0">
                <a:ln>
                  <a:noFill/>
                </a:ln>
                <a:solidFill>
                  <a:schemeClr val="bg2">
                    <a:lumMod val="50000"/>
                  </a:schemeClr>
                </a:solidFill>
                <a:effectLst/>
                <a:uLnTx/>
                <a:uFillTx/>
                <a:latin typeface="+mn-lt"/>
                <a:ea typeface="+mn-ea"/>
                <a:cs typeface="+mn-cs"/>
              </a:rPr>
              <a:t>第一幕中的戏剧冲突是什么？这些冲突又表现了怎样的主题？（说明）</a:t>
            </a:r>
            <a:endParaRPr kumimoji="0" lang="zh-CN" altLang="en-US" sz="3200" b="1"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
                <a:srgbClr val="FF0000"/>
              </a:buClr>
              <a:buSzTx/>
              <a:buFont typeface="Wingdings" panose="05000000000000000000" pitchFamily="2" charset="2"/>
              <a:buChar char="u"/>
              <a:defRPr/>
            </a:pPr>
            <a:r>
              <a:rPr kumimoji="0" lang="zh-CN" altLang="en-US"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rPr>
              <a:t>从人物语言可以看出时代哪些方面的特点？（圈点）</a:t>
            </a:r>
            <a:endParaRPr kumimoji="0" lang="zh-CN" altLang="en-US"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80000"/>
              </a:lnSpc>
              <a:spcBef>
                <a:spcPct val="20000"/>
              </a:spcBef>
              <a:spcAft>
                <a:spcPct val="0"/>
              </a:spcAft>
              <a:buClr>
                <a:srgbClr val="FF3300"/>
              </a:buClr>
              <a:buSzTx/>
              <a:buFont typeface="Wingdings" panose="05000000000000000000" pitchFamily="2" charset="2"/>
              <a:buChar char="u"/>
              <a:defRPr/>
            </a:pPr>
            <a:r>
              <a:rPr kumimoji="0" lang="en-US" altLang="zh-CN"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rPr>
              <a:t>《</a:t>
            </a:r>
            <a:r>
              <a:rPr kumimoji="0" lang="zh-CN" altLang="en-US"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rPr>
              <a:t>茶馆</a:t>
            </a:r>
            <a:r>
              <a:rPr kumimoji="0" lang="en-US" altLang="zh-CN"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rPr>
              <a:t>》</a:t>
            </a:r>
            <a:r>
              <a:rPr kumimoji="0" lang="zh-CN" altLang="en-US"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rPr>
              <a:t>在结构上有些什么特点？（说明）</a:t>
            </a:r>
            <a:endParaRPr kumimoji="0" lang="zh-CN" altLang="en-US"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80000"/>
              </a:lnSpc>
              <a:spcBef>
                <a:spcPct val="20000"/>
              </a:spcBef>
              <a:spcAft>
                <a:spcPct val="0"/>
              </a:spcAft>
              <a:buClr>
                <a:srgbClr val="FF3300"/>
              </a:buClr>
              <a:buSzTx/>
              <a:buFont typeface="Wingdings" panose="05000000000000000000" pitchFamily="2" charset="2"/>
              <a:buChar char="u"/>
              <a:defRPr/>
            </a:pPr>
            <a:r>
              <a:rPr kumimoji="0" lang="en-US" altLang="zh-CN"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rPr>
              <a:t>《</a:t>
            </a:r>
            <a:r>
              <a:rPr kumimoji="0" lang="zh-CN" altLang="en-US"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rPr>
              <a:t>茶馆</a:t>
            </a:r>
            <a:r>
              <a:rPr kumimoji="0" lang="en-US" altLang="zh-CN"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rPr>
              <a:t>》</a:t>
            </a:r>
            <a:r>
              <a:rPr kumimoji="0" lang="zh-CN" altLang="en-US"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rPr>
              <a:t>的语言有些什么特点？（说明）</a:t>
            </a:r>
            <a:endParaRPr kumimoji="0" lang="zh-CN" altLang="en-US" sz="32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80000"/>
              </a:lnSpc>
              <a:spcBef>
                <a:spcPct val="20000"/>
              </a:spcBef>
              <a:spcAft>
                <a:spcPct val="0"/>
              </a:spcAft>
              <a:buClr>
                <a:srgbClr val="FF3300"/>
              </a:buClr>
              <a:buSzTx/>
              <a:buFont typeface="Wingdings" panose="05000000000000000000" pitchFamily="2" charset="2"/>
              <a:buChar char="u"/>
              <a:defRPr/>
            </a:pPr>
            <a:endParaRPr kumimoji="0" lang="zh-CN" altLang="en-US" sz="20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80000"/>
              </a:lnSpc>
              <a:spcBef>
                <a:spcPct val="20000"/>
              </a:spcBef>
              <a:spcAft>
                <a:spcPct val="0"/>
              </a:spcAft>
              <a:buClr>
                <a:srgbClr val="FF3300"/>
              </a:buClr>
              <a:buSzTx/>
              <a:buFont typeface="Wingdings" panose="05000000000000000000" pitchFamily="2" charset="2"/>
              <a:buNone/>
              <a:defRPr/>
            </a:pPr>
            <a:endParaRPr kumimoji="0" lang="zh-CN" altLang="en-US" sz="10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80000"/>
              </a:lnSpc>
              <a:spcBef>
                <a:spcPct val="20000"/>
              </a:spcBef>
              <a:spcAft>
                <a:spcPct val="0"/>
              </a:spcAft>
              <a:buClr>
                <a:srgbClr val="FF3300"/>
              </a:buClr>
              <a:buSzTx/>
              <a:buFont typeface="Wingdings" panose="05000000000000000000" pitchFamily="2" charset="2"/>
              <a:buChar char="u"/>
              <a:defRPr/>
            </a:pPr>
            <a:endParaRPr kumimoji="0" lang="zh-CN" altLang="en-US" sz="8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80000"/>
              </a:lnSpc>
              <a:spcBef>
                <a:spcPct val="20000"/>
              </a:spcBef>
              <a:spcAft>
                <a:spcPct val="0"/>
              </a:spcAft>
              <a:buClr>
                <a:srgbClr val="FF3300"/>
              </a:buClr>
              <a:buSzTx/>
              <a:buFont typeface="Wingdings" panose="05000000000000000000" pitchFamily="2" charset="2"/>
              <a:buNone/>
              <a:defRPr/>
            </a:pPr>
            <a:endParaRPr kumimoji="0" lang="en-US" altLang="zh-CN" sz="800" b="1" i="0" u="none" strike="noStrike" kern="1200" cap="none" spc="0" normalizeH="0" baseline="0" noProof="0" dirty="0" smtClean="0">
              <a:ln>
                <a:noFill/>
              </a:ln>
              <a:solidFill>
                <a:schemeClr val="bg2">
                  <a:lumMod val="50000"/>
                </a:schemeClr>
              </a:solidFill>
              <a:effectLst/>
              <a:uLnTx/>
              <a:uFillTx/>
              <a:latin typeface="宋体" panose="02010600030101010101" pitchFamily="2" charset="-122"/>
              <a:ea typeface="+mn-ea"/>
              <a:cs typeface="+mn-cs"/>
            </a:endParaRPr>
          </a:p>
        </p:txBody>
      </p:sp>
      <p:sp>
        <p:nvSpPr>
          <p:cNvPr id="37891" name="Oval 3"/>
          <p:cNvSpPr/>
          <p:nvPr/>
        </p:nvSpPr>
        <p:spPr>
          <a:xfrm>
            <a:off x="15875" y="0"/>
            <a:ext cx="2468563" cy="549275"/>
          </a:xfrm>
          <a:prstGeom prst="ellipse">
            <a:avLst/>
          </a:prstGeom>
          <a:solidFill>
            <a:srgbClr val="FFFF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800" b="1" i="1" dirty="0">
                <a:solidFill>
                  <a:srgbClr val="FF3300"/>
                </a:solidFill>
                <a:ea typeface="文鼎中黑" pitchFamily="49" charset="-122"/>
              </a:rPr>
              <a:t>自学思考</a:t>
            </a:r>
            <a:endParaRPr lang="zh-CN" altLang="en-US" sz="2800" b="1" i="1" dirty="0">
              <a:solidFill>
                <a:srgbClr val="FF3300"/>
              </a:solidFill>
              <a:ea typeface="文鼎中黑" pitchFamily="49" charset="-122"/>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706">
                                            <p:txEl>
                                              <p:charRg st="0" end="15"/>
                                            </p:txEl>
                                          </p:spTgt>
                                        </p:tgtEl>
                                        <p:attrNameLst>
                                          <p:attrName>style.visibility</p:attrName>
                                        </p:attrNameLst>
                                      </p:cBhvr>
                                      <p:to>
                                        <p:strVal val="visible"/>
                                      </p:to>
                                    </p:set>
                                    <p:animEffect transition="in" filter="wipe(left)">
                                      <p:cBhvr>
                                        <p:cTn id="7" dur="500"/>
                                        <p:tgtEl>
                                          <p:spTgt spid="72706">
                                            <p:txEl>
                                              <p:charRg st="0" end="15"/>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706">
                                            <p:txEl>
                                              <p:charRg st="15" end="46"/>
                                            </p:txEl>
                                          </p:spTgt>
                                        </p:tgtEl>
                                        <p:attrNameLst>
                                          <p:attrName>style.visibility</p:attrName>
                                        </p:attrNameLst>
                                      </p:cBhvr>
                                      <p:to>
                                        <p:strVal val="visible"/>
                                      </p:to>
                                    </p:set>
                                    <p:animEffect transition="in" filter="wipe(left)">
                                      <p:cBhvr>
                                        <p:cTn id="12" dur="500"/>
                                        <p:tgtEl>
                                          <p:spTgt spid="72706">
                                            <p:txEl>
                                              <p:charRg st="15" end="46"/>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1"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2706">
                                            <p:txEl>
                                              <p:charRg st="46" end="70"/>
                                            </p:txEl>
                                          </p:spTgt>
                                        </p:tgtEl>
                                        <p:attrNameLst>
                                          <p:attrName>style.visibility</p:attrName>
                                        </p:attrNameLst>
                                      </p:cBhvr>
                                      <p:to>
                                        <p:strVal val="visible"/>
                                      </p:to>
                                    </p:set>
                                    <p:animEffect transition="in" filter="wipe(left)">
                                      <p:cBhvr>
                                        <p:cTn id="17" dur="500"/>
                                        <p:tgtEl>
                                          <p:spTgt spid="72706">
                                            <p:txEl>
                                              <p:charRg st="46" end="7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1" name="typ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2706">
                                            <p:txEl>
                                              <p:charRg st="70" end="104"/>
                                            </p:txEl>
                                          </p:spTgt>
                                        </p:tgtEl>
                                        <p:attrNameLst>
                                          <p:attrName>style.visibility</p:attrName>
                                        </p:attrNameLst>
                                      </p:cBhvr>
                                      <p:to>
                                        <p:strVal val="visible"/>
                                      </p:to>
                                    </p:set>
                                    <p:animEffect transition="in" filter="wipe(left)">
                                      <p:cBhvr>
                                        <p:cTn id="22" dur="500"/>
                                        <p:tgtEl>
                                          <p:spTgt spid="72706">
                                            <p:txEl>
                                              <p:charRg st="70" end="10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1" name="type.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2706">
                                            <p:txEl>
                                              <p:charRg st="104" end="136"/>
                                            </p:txEl>
                                          </p:spTgt>
                                        </p:tgtEl>
                                        <p:attrNameLst>
                                          <p:attrName>style.visibility</p:attrName>
                                        </p:attrNameLst>
                                      </p:cBhvr>
                                      <p:to>
                                        <p:strVal val="visible"/>
                                      </p:to>
                                    </p:set>
                                    <p:animEffect transition="in" filter="wipe(left)">
                                      <p:cBhvr>
                                        <p:cTn id="27" dur="500"/>
                                        <p:tgtEl>
                                          <p:spTgt spid="72706">
                                            <p:txEl>
                                              <p:charRg st="104" end="136"/>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1" name="type.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2706">
                                            <p:txEl>
                                              <p:charRg st="136" end="160"/>
                                            </p:txEl>
                                          </p:spTgt>
                                        </p:tgtEl>
                                        <p:attrNameLst>
                                          <p:attrName>style.visibility</p:attrName>
                                        </p:attrNameLst>
                                      </p:cBhvr>
                                      <p:to>
                                        <p:strVal val="visible"/>
                                      </p:to>
                                    </p:set>
                                    <p:animEffect transition="in" filter="wipe(left)">
                                      <p:cBhvr>
                                        <p:cTn id="32" dur="500"/>
                                        <p:tgtEl>
                                          <p:spTgt spid="72706">
                                            <p:txEl>
                                              <p:charRg st="136" end="16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1" name="type.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2706">
                                            <p:txEl>
                                              <p:charRg st="160" end="180"/>
                                            </p:txEl>
                                          </p:spTgt>
                                        </p:tgtEl>
                                        <p:attrNameLst>
                                          <p:attrName>style.visibility</p:attrName>
                                        </p:attrNameLst>
                                      </p:cBhvr>
                                      <p:to>
                                        <p:strVal val="visible"/>
                                      </p:to>
                                    </p:set>
                                    <p:animEffect transition="in" filter="wipe(left)">
                                      <p:cBhvr>
                                        <p:cTn id="37" dur="500"/>
                                        <p:tgtEl>
                                          <p:spTgt spid="72706">
                                            <p:txEl>
                                              <p:charRg st="160" end="18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1" name="type.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2706">
                                            <p:txEl>
                                              <p:charRg st="180" end="199"/>
                                            </p:txEl>
                                          </p:spTgt>
                                        </p:tgtEl>
                                        <p:attrNameLst>
                                          <p:attrName>style.visibility</p:attrName>
                                        </p:attrNameLst>
                                      </p:cBhvr>
                                      <p:to>
                                        <p:strVal val="visible"/>
                                      </p:to>
                                    </p:set>
                                    <p:animEffect transition="in" filter="wipe(left)">
                                      <p:cBhvr>
                                        <p:cTn id="42" dur="500"/>
                                        <p:tgtEl>
                                          <p:spTgt spid="72706">
                                            <p:txEl>
                                              <p:charRg st="180" end="199"/>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1"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3" name="Text Box 3"/>
          <p:cNvSpPr txBox="1"/>
          <p:nvPr/>
        </p:nvSpPr>
        <p:spPr>
          <a:xfrm>
            <a:off x="3987800" y="404813"/>
            <a:ext cx="2551113"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b="1" dirty="0">
                <a:solidFill>
                  <a:srgbClr val="A50021"/>
                </a:solidFill>
                <a:latin typeface="Times New Roman" panose="02020603050405020304" pitchFamily="18" charset="0"/>
              </a:rPr>
              <a:t>1.</a:t>
            </a:r>
            <a:r>
              <a:rPr lang="zh-CN" altLang="en-US" b="1" dirty="0">
                <a:solidFill>
                  <a:srgbClr val="A50021"/>
                </a:solidFill>
                <a:latin typeface="Times New Roman" panose="02020603050405020304" pitchFamily="18" charset="0"/>
              </a:rPr>
              <a:t>马五爷施威</a:t>
            </a:r>
            <a:endParaRPr lang="zh-CN" altLang="en-US" b="1" dirty="0">
              <a:solidFill>
                <a:srgbClr val="A50021"/>
              </a:solidFill>
              <a:latin typeface="Times New Roman" panose="02020603050405020304" pitchFamily="18" charset="0"/>
            </a:endParaRPr>
          </a:p>
        </p:txBody>
      </p:sp>
      <p:sp>
        <p:nvSpPr>
          <p:cNvPr id="66564" name="Text Box 4"/>
          <p:cNvSpPr txBox="1"/>
          <p:nvPr/>
        </p:nvSpPr>
        <p:spPr>
          <a:xfrm>
            <a:off x="3989388" y="1031875"/>
            <a:ext cx="2139950" cy="5857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b="1" dirty="0">
                <a:solidFill>
                  <a:srgbClr val="A50021"/>
                </a:solidFill>
                <a:latin typeface="Times New Roman" panose="02020603050405020304" pitchFamily="18" charset="0"/>
              </a:rPr>
              <a:t>2.</a:t>
            </a:r>
            <a:r>
              <a:rPr lang="zh-CN" altLang="en-US" b="1" dirty="0">
                <a:solidFill>
                  <a:srgbClr val="A50021"/>
                </a:solidFill>
                <a:latin typeface="Times New Roman" panose="02020603050405020304" pitchFamily="18" charset="0"/>
              </a:rPr>
              <a:t>康六卖女</a:t>
            </a:r>
            <a:endParaRPr lang="zh-CN" altLang="en-US" b="1" dirty="0">
              <a:solidFill>
                <a:srgbClr val="A50021"/>
              </a:solidFill>
              <a:latin typeface="Times New Roman" panose="02020603050405020304" pitchFamily="18" charset="0"/>
            </a:endParaRPr>
          </a:p>
        </p:txBody>
      </p:sp>
      <p:sp>
        <p:nvSpPr>
          <p:cNvPr id="66565" name="Text Box 5"/>
          <p:cNvSpPr txBox="1"/>
          <p:nvPr/>
        </p:nvSpPr>
        <p:spPr>
          <a:xfrm>
            <a:off x="3987800" y="1709738"/>
            <a:ext cx="2963863"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b="1" dirty="0">
                <a:solidFill>
                  <a:srgbClr val="A50021"/>
                </a:solidFill>
                <a:latin typeface="Times New Roman" panose="02020603050405020304" pitchFamily="18" charset="0"/>
              </a:rPr>
              <a:t>3.</a:t>
            </a:r>
            <a:r>
              <a:rPr lang="zh-CN" altLang="en-US" b="1" dirty="0">
                <a:solidFill>
                  <a:srgbClr val="A50021"/>
                </a:solidFill>
                <a:latin typeface="Times New Roman" panose="02020603050405020304" pitchFamily="18" charset="0"/>
              </a:rPr>
              <a:t>常四爷骂洋货</a:t>
            </a:r>
            <a:endParaRPr lang="zh-CN" altLang="en-US" b="1" dirty="0">
              <a:solidFill>
                <a:srgbClr val="A50021"/>
              </a:solidFill>
              <a:latin typeface="Times New Roman" panose="02020603050405020304" pitchFamily="18" charset="0"/>
            </a:endParaRPr>
          </a:p>
        </p:txBody>
      </p:sp>
      <p:sp>
        <p:nvSpPr>
          <p:cNvPr id="66566" name="Text Box 6"/>
          <p:cNvSpPr txBox="1"/>
          <p:nvPr/>
        </p:nvSpPr>
        <p:spPr>
          <a:xfrm>
            <a:off x="3987800" y="2330450"/>
            <a:ext cx="2963863"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b="1" dirty="0">
                <a:solidFill>
                  <a:srgbClr val="A50021"/>
                </a:solidFill>
                <a:latin typeface="Times New Roman" panose="02020603050405020304" pitchFamily="18" charset="0"/>
              </a:rPr>
              <a:t>4.</a:t>
            </a:r>
            <a:r>
              <a:rPr lang="zh-CN" altLang="en-US" b="1" dirty="0">
                <a:solidFill>
                  <a:srgbClr val="A50021"/>
                </a:solidFill>
                <a:latin typeface="Times New Roman" panose="02020603050405020304" pitchFamily="18" charset="0"/>
              </a:rPr>
              <a:t>黄胖子说鸽争</a:t>
            </a:r>
            <a:endParaRPr lang="zh-CN" altLang="en-US" b="1" dirty="0">
              <a:solidFill>
                <a:srgbClr val="A50021"/>
              </a:solidFill>
              <a:latin typeface="Times New Roman" panose="02020603050405020304" pitchFamily="18" charset="0"/>
            </a:endParaRPr>
          </a:p>
        </p:txBody>
      </p:sp>
      <p:sp>
        <p:nvSpPr>
          <p:cNvPr id="66567" name="Text Box 7"/>
          <p:cNvSpPr txBox="1"/>
          <p:nvPr/>
        </p:nvSpPr>
        <p:spPr>
          <a:xfrm>
            <a:off x="3957638" y="2974975"/>
            <a:ext cx="2552700"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b="1" dirty="0">
                <a:solidFill>
                  <a:srgbClr val="A50021"/>
                </a:solidFill>
                <a:latin typeface="Times New Roman" panose="02020603050405020304" pitchFamily="18" charset="0"/>
              </a:rPr>
              <a:t>5.</a:t>
            </a:r>
            <a:r>
              <a:rPr lang="zh-CN" altLang="en-US" b="1" dirty="0">
                <a:solidFill>
                  <a:srgbClr val="A50021"/>
                </a:solidFill>
                <a:latin typeface="Times New Roman" panose="02020603050405020304" pitchFamily="18" charset="0"/>
              </a:rPr>
              <a:t>秦仲义救国</a:t>
            </a:r>
            <a:endParaRPr lang="zh-CN" altLang="en-US" b="1" dirty="0">
              <a:solidFill>
                <a:srgbClr val="A50021"/>
              </a:solidFill>
              <a:latin typeface="Times New Roman" panose="02020603050405020304" pitchFamily="18" charset="0"/>
            </a:endParaRPr>
          </a:p>
        </p:txBody>
      </p:sp>
      <p:sp>
        <p:nvSpPr>
          <p:cNvPr id="66568" name="Text Box 8"/>
          <p:cNvSpPr txBox="1"/>
          <p:nvPr/>
        </p:nvSpPr>
        <p:spPr>
          <a:xfrm>
            <a:off x="3998913" y="3605213"/>
            <a:ext cx="2552700"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b="1" dirty="0">
                <a:solidFill>
                  <a:srgbClr val="A50021"/>
                </a:solidFill>
                <a:latin typeface="Times New Roman" panose="02020603050405020304" pitchFamily="18" charset="0"/>
              </a:rPr>
              <a:t>6.</a:t>
            </a:r>
            <a:r>
              <a:rPr lang="zh-CN" altLang="en-US" b="1" dirty="0">
                <a:solidFill>
                  <a:srgbClr val="A50021"/>
                </a:solidFill>
                <a:latin typeface="Times New Roman" panose="02020603050405020304" pitchFamily="18" charset="0"/>
              </a:rPr>
              <a:t>秦庞初交锋</a:t>
            </a:r>
            <a:endParaRPr lang="zh-CN" altLang="en-US" b="1" dirty="0">
              <a:solidFill>
                <a:srgbClr val="A50021"/>
              </a:solidFill>
              <a:latin typeface="Times New Roman" panose="02020603050405020304" pitchFamily="18" charset="0"/>
            </a:endParaRPr>
          </a:p>
        </p:txBody>
      </p:sp>
      <p:sp>
        <p:nvSpPr>
          <p:cNvPr id="66569" name="Text Box 9"/>
          <p:cNvSpPr txBox="1"/>
          <p:nvPr/>
        </p:nvSpPr>
        <p:spPr>
          <a:xfrm>
            <a:off x="4003675" y="4305300"/>
            <a:ext cx="2552700" cy="5857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b="1" dirty="0">
                <a:solidFill>
                  <a:srgbClr val="A50021"/>
                </a:solidFill>
                <a:latin typeface="Times New Roman" panose="02020603050405020304" pitchFamily="18" charset="0"/>
              </a:rPr>
              <a:t>7.</a:t>
            </a:r>
            <a:r>
              <a:rPr lang="zh-CN" altLang="en-US" b="1" dirty="0">
                <a:solidFill>
                  <a:srgbClr val="A50021"/>
                </a:solidFill>
                <a:latin typeface="Times New Roman" panose="02020603050405020304" pitchFamily="18" charset="0"/>
              </a:rPr>
              <a:t>众茶客对话</a:t>
            </a:r>
            <a:endParaRPr lang="zh-CN" altLang="en-US" b="1" dirty="0">
              <a:solidFill>
                <a:srgbClr val="A50021"/>
              </a:solidFill>
              <a:latin typeface="Times New Roman" panose="02020603050405020304" pitchFamily="18" charset="0"/>
            </a:endParaRPr>
          </a:p>
        </p:txBody>
      </p:sp>
      <p:sp>
        <p:nvSpPr>
          <p:cNvPr id="66570" name="Text Box 10"/>
          <p:cNvSpPr txBox="1"/>
          <p:nvPr/>
        </p:nvSpPr>
        <p:spPr>
          <a:xfrm>
            <a:off x="3998913" y="4951413"/>
            <a:ext cx="2552700"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b="1" dirty="0">
                <a:solidFill>
                  <a:srgbClr val="A50021"/>
                </a:solidFill>
                <a:latin typeface="Times New Roman" panose="02020603050405020304" pitchFamily="18" charset="0"/>
              </a:rPr>
              <a:t>8.</a:t>
            </a:r>
            <a:r>
              <a:rPr lang="zh-CN" altLang="en-US" b="1" dirty="0">
                <a:solidFill>
                  <a:srgbClr val="A50021"/>
                </a:solidFill>
                <a:latin typeface="Times New Roman" panose="02020603050405020304" pitchFamily="18" charset="0"/>
              </a:rPr>
              <a:t>常四爷被抓</a:t>
            </a:r>
            <a:endParaRPr lang="zh-CN" altLang="en-US" b="1" dirty="0">
              <a:solidFill>
                <a:srgbClr val="A50021"/>
              </a:solidFill>
              <a:latin typeface="Times New Roman" panose="02020603050405020304" pitchFamily="18" charset="0"/>
            </a:endParaRPr>
          </a:p>
        </p:txBody>
      </p:sp>
      <p:sp>
        <p:nvSpPr>
          <p:cNvPr id="66571" name="Text Box 11"/>
          <p:cNvSpPr txBox="1"/>
          <p:nvPr/>
        </p:nvSpPr>
        <p:spPr>
          <a:xfrm>
            <a:off x="3998913" y="5554663"/>
            <a:ext cx="3783012" cy="5857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b="1" dirty="0">
                <a:solidFill>
                  <a:srgbClr val="A50021"/>
                </a:solidFill>
                <a:latin typeface="Times New Roman" panose="02020603050405020304" pitchFamily="18" charset="0"/>
              </a:rPr>
              <a:t>9.</a:t>
            </a:r>
            <a:r>
              <a:rPr lang="zh-CN" altLang="en-US" b="1" dirty="0">
                <a:solidFill>
                  <a:srgbClr val="A50021"/>
                </a:solidFill>
                <a:latin typeface="Times New Roman" panose="02020603050405020304" pitchFamily="18" charset="0"/>
              </a:rPr>
              <a:t>庞太监买妻</a:t>
            </a:r>
            <a:endParaRPr lang="zh-CN" altLang="en-US" b="1" dirty="0">
              <a:solidFill>
                <a:srgbClr val="A50021"/>
              </a:solidFill>
              <a:latin typeface="Times New Roman" panose="02020603050405020304" pitchFamily="18" charset="0"/>
            </a:endParaRPr>
          </a:p>
        </p:txBody>
      </p:sp>
      <p:sp>
        <p:nvSpPr>
          <p:cNvPr id="38923" name="文本框 2"/>
          <p:cNvSpPr txBox="1"/>
          <p:nvPr/>
        </p:nvSpPr>
        <p:spPr>
          <a:xfrm>
            <a:off x="1622425" y="1125538"/>
            <a:ext cx="862013" cy="4410075"/>
          </a:xfrm>
          <a:prstGeom prst="rect">
            <a:avLst/>
          </a:prstGeom>
          <a:noFill/>
          <a:ln w="9525">
            <a:noFill/>
          </a:ln>
        </p:spPr>
        <p:txBody>
          <a:bodyPr vert="eaVert">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4400" b="1" dirty="0">
                <a:solidFill>
                  <a:srgbClr val="FF3300"/>
                </a:solidFill>
                <a:latin typeface="Verdana" panose="020B0604030504040204" pitchFamily="34" charset="0"/>
                <a:ea typeface="隶书" pitchFamily="49" charset="-122"/>
              </a:rPr>
              <a:t>概括第一幕情节</a:t>
            </a:r>
            <a:endParaRPr lang="zh-CN" altLang="en-US" sz="4400" b="1" dirty="0">
              <a:solidFill>
                <a:srgbClr val="FF3300"/>
              </a:solidFill>
              <a:latin typeface="Verdana" panose="020B0604030504040204" pitchFamily="34" charset="0"/>
              <a:ea typeface="隶书"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lt">
                                    <p:tmPct val="100000"/>
                                  </p:iterate>
                                  <p:childTnLst>
                                    <p:set>
                                      <p:cBhvr>
                                        <p:cTn id="6" dur="1" fill="hold">
                                          <p:stCondLst>
                                            <p:cond delay="0"/>
                                          </p:stCondLst>
                                        </p:cTn>
                                        <p:tgtEl>
                                          <p:spTgt spid="66563"/>
                                        </p:tgtEl>
                                        <p:attrNameLst>
                                          <p:attrName>style.visibility</p:attrName>
                                        </p:attrNameLst>
                                      </p:cBhvr>
                                      <p:to>
                                        <p:strVal val="visible"/>
                                      </p:to>
                                    </p:set>
                                    <p:animEffect transition="in" filter="strips(downRight)">
                                      <p:cBhvr>
                                        <p:cTn id="7" dur="75"/>
                                        <p:tgtEl>
                                          <p:spTgt spid="6656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iterate type="lt">
                                    <p:tmPct val="100000"/>
                                  </p:iterate>
                                  <p:childTnLst>
                                    <p:set>
                                      <p:cBhvr>
                                        <p:cTn id="11" dur="1" fill="hold">
                                          <p:stCondLst>
                                            <p:cond delay="0"/>
                                          </p:stCondLst>
                                        </p:cTn>
                                        <p:tgtEl>
                                          <p:spTgt spid="66564"/>
                                        </p:tgtEl>
                                        <p:attrNameLst>
                                          <p:attrName>style.visibility</p:attrName>
                                        </p:attrNameLst>
                                      </p:cBhvr>
                                      <p:to>
                                        <p:strVal val="visible"/>
                                      </p:to>
                                    </p:set>
                                    <p:animEffect transition="in" filter="strips(downRight)">
                                      <p:cBhvr>
                                        <p:cTn id="12" dur="75"/>
                                        <p:tgtEl>
                                          <p:spTgt spid="6656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iterate type="lt">
                                    <p:tmPct val="100000"/>
                                  </p:iterate>
                                  <p:childTnLst>
                                    <p:set>
                                      <p:cBhvr>
                                        <p:cTn id="16" dur="1" fill="hold">
                                          <p:stCondLst>
                                            <p:cond delay="0"/>
                                          </p:stCondLst>
                                        </p:cTn>
                                        <p:tgtEl>
                                          <p:spTgt spid="66565"/>
                                        </p:tgtEl>
                                        <p:attrNameLst>
                                          <p:attrName>style.visibility</p:attrName>
                                        </p:attrNameLst>
                                      </p:cBhvr>
                                      <p:to>
                                        <p:strVal val="visible"/>
                                      </p:to>
                                    </p:set>
                                    <p:animEffect transition="in" filter="strips(downRight)">
                                      <p:cBhvr>
                                        <p:cTn id="17" dur="75"/>
                                        <p:tgtEl>
                                          <p:spTgt spid="6656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iterate type="lt">
                                    <p:tmPct val="100000"/>
                                  </p:iterate>
                                  <p:childTnLst>
                                    <p:set>
                                      <p:cBhvr>
                                        <p:cTn id="21" dur="1" fill="hold">
                                          <p:stCondLst>
                                            <p:cond delay="0"/>
                                          </p:stCondLst>
                                        </p:cTn>
                                        <p:tgtEl>
                                          <p:spTgt spid="66566"/>
                                        </p:tgtEl>
                                        <p:attrNameLst>
                                          <p:attrName>style.visibility</p:attrName>
                                        </p:attrNameLst>
                                      </p:cBhvr>
                                      <p:to>
                                        <p:strVal val="visible"/>
                                      </p:to>
                                    </p:set>
                                    <p:animEffect transition="in" filter="strips(downRight)">
                                      <p:cBhvr>
                                        <p:cTn id="22" dur="75"/>
                                        <p:tgtEl>
                                          <p:spTgt spid="6656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iterate type="lt">
                                    <p:tmPct val="100000"/>
                                  </p:iterate>
                                  <p:childTnLst>
                                    <p:set>
                                      <p:cBhvr>
                                        <p:cTn id="26" dur="1" fill="hold">
                                          <p:stCondLst>
                                            <p:cond delay="0"/>
                                          </p:stCondLst>
                                        </p:cTn>
                                        <p:tgtEl>
                                          <p:spTgt spid="66567"/>
                                        </p:tgtEl>
                                        <p:attrNameLst>
                                          <p:attrName>style.visibility</p:attrName>
                                        </p:attrNameLst>
                                      </p:cBhvr>
                                      <p:to>
                                        <p:strVal val="visible"/>
                                      </p:to>
                                    </p:set>
                                    <p:animEffect transition="in" filter="strips(downRight)">
                                      <p:cBhvr>
                                        <p:cTn id="27" dur="75"/>
                                        <p:tgtEl>
                                          <p:spTgt spid="6656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iterate type="lt">
                                    <p:tmPct val="100000"/>
                                  </p:iterate>
                                  <p:childTnLst>
                                    <p:set>
                                      <p:cBhvr>
                                        <p:cTn id="31" dur="1" fill="hold">
                                          <p:stCondLst>
                                            <p:cond delay="0"/>
                                          </p:stCondLst>
                                        </p:cTn>
                                        <p:tgtEl>
                                          <p:spTgt spid="66568"/>
                                        </p:tgtEl>
                                        <p:attrNameLst>
                                          <p:attrName>style.visibility</p:attrName>
                                        </p:attrNameLst>
                                      </p:cBhvr>
                                      <p:to>
                                        <p:strVal val="visible"/>
                                      </p:to>
                                    </p:set>
                                    <p:animEffect transition="in" filter="strips(downRight)">
                                      <p:cBhvr>
                                        <p:cTn id="32" dur="75"/>
                                        <p:tgtEl>
                                          <p:spTgt spid="6656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iterate type="lt">
                                    <p:tmPct val="100000"/>
                                  </p:iterate>
                                  <p:childTnLst>
                                    <p:set>
                                      <p:cBhvr>
                                        <p:cTn id="36" dur="1" fill="hold">
                                          <p:stCondLst>
                                            <p:cond delay="0"/>
                                          </p:stCondLst>
                                        </p:cTn>
                                        <p:tgtEl>
                                          <p:spTgt spid="66569"/>
                                        </p:tgtEl>
                                        <p:attrNameLst>
                                          <p:attrName>style.visibility</p:attrName>
                                        </p:attrNameLst>
                                      </p:cBhvr>
                                      <p:to>
                                        <p:strVal val="visible"/>
                                      </p:to>
                                    </p:set>
                                    <p:animEffect transition="in" filter="strips(downRight)">
                                      <p:cBhvr>
                                        <p:cTn id="37" dur="75"/>
                                        <p:tgtEl>
                                          <p:spTgt spid="6656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iterate type="lt">
                                    <p:tmPct val="100000"/>
                                  </p:iterate>
                                  <p:childTnLst>
                                    <p:set>
                                      <p:cBhvr>
                                        <p:cTn id="41" dur="1" fill="hold">
                                          <p:stCondLst>
                                            <p:cond delay="0"/>
                                          </p:stCondLst>
                                        </p:cTn>
                                        <p:tgtEl>
                                          <p:spTgt spid="66570"/>
                                        </p:tgtEl>
                                        <p:attrNameLst>
                                          <p:attrName>style.visibility</p:attrName>
                                        </p:attrNameLst>
                                      </p:cBhvr>
                                      <p:to>
                                        <p:strVal val="visible"/>
                                      </p:to>
                                    </p:set>
                                    <p:animEffect transition="in" filter="strips(downRight)">
                                      <p:cBhvr>
                                        <p:cTn id="42" dur="75"/>
                                        <p:tgtEl>
                                          <p:spTgt spid="66570"/>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iterate type="lt">
                                    <p:tmPct val="100000"/>
                                  </p:iterate>
                                  <p:childTnLst>
                                    <p:set>
                                      <p:cBhvr>
                                        <p:cTn id="46" dur="1" fill="hold">
                                          <p:stCondLst>
                                            <p:cond delay="0"/>
                                          </p:stCondLst>
                                        </p:cTn>
                                        <p:tgtEl>
                                          <p:spTgt spid="66571"/>
                                        </p:tgtEl>
                                        <p:attrNameLst>
                                          <p:attrName>style.visibility</p:attrName>
                                        </p:attrNameLst>
                                      </p:cBhvr>
                                      <p:to>
                                        <p:strVal val="visible"/>
                                      </p:to>
                                    </p:set>
                                    <p:animEffect transition="in" filter="strips(downRight)">
                                      <p:cBhvr>
                                        <p:cTn id="47" dur="75"/>
                                        <p:tgtEl>
                                          <p:spTgt spid="66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P spid="66564" grpId="0"/>
      <p:bldP spid="66565" grpId="0"/>
      <p:bldP spid="66566" grpId="0"/>
      <p:bldP spid="66567" grpId="0"/>
      <p:bldP spid="66568" grpId="0"/>
      <p:bldP spid="66569" grpId="0"/>
      <p:bldP spid="66570" grpId="0"/>
      <p:bldP spid="665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9" name="Rectangle 2"/>
          <p:cNvSpPr>
            <a:spLocks noGrp="1" noRot="1" noChangeArrowheads="1"/>
          </p:cNvSpPr>
          <p:nvPr>
            <p:ph type="title"/>
          </p:nvPr>
        </p:nvSpPr>
        <p:spPr>
          <a:xfrm>
            <a:off x="457200" y="274638"/>
            <a:ext cx="8435975" cy="1143000"/>
          </a:xfrm>
        </p:spPr>
        <p:txBody>
          <a:bodyPr vert="horz" wrap="square" lIns="91440" tIns="45720" rIns="91440" bIns="45720" numCol="1" anchor="ctr" anchorCtr="0" compatLnSpc="1"/>
          <a:lstStyle/>
          <a:p>
            <a:pPr marL="0" marR="0" lvl="0" indent="0" algn="l" defTabSz="914400" rtl="0" eaLnBrk="1" fontAlgn="base" latinLnBrk="0" hangingPunct="1">
              <a:lnSpc>
                <a:spcPct val="80000"/>
              </a:lnSpc>
              <a:spcBef>
                <a:spcPct val="0"/>
              </a:spcBef>
              <a:spcAft>
                <a:spcPct val="0"/>
              </a:spcAft>
              <a:buClr>
                <a:srgbClr val="FF3300"/>
              </a:buClr>
              <a:buSzTx/>
              <a:buFont typeface="Wingdings" panose="05000000000000000000" pitchFamily="2" charset="2"/>
              <a:buChar char="u"/>
              <a:defRPr/>
            </a:pPr>
            <a:r>
              <a:rPr kumimoji="0" lang="zh-CN" altLang="en-US" sz="4000" b="1" i="0" u="none" strike="noStrike" kern="1200" cap="none" spc="0" normalizeH="0" baseline="0" noProof="0" dirty="0">
                <a:ln>
                  <a:noFill/>
                </a:ln>
                <a:solidFill>
                  <a:schemeClr val="bg2">
                    <a:lumMod val="50000"/>
                  </a:schemeClr>
                </a:solidFill>
                <a:effectLst/>
                <a:uLnTx/>
                <a:uFillTx/>
                <a:latin typeface="宋体" panose="02010600030101010101" pitchFamily="2" charset="-122"/>
                <a:ea typeface="+mj-ea"/>
                <a:cs typeface="+mj-cs"/>
              </a:rPr>
              <a:t>剧本前面部分的“舞台说明”反映一种什么样的社会现实</a:t>
            </a:r>
            <a:r>
              <a:rPr kumimoji="0" lang="en-US" altLang="zh-CN" sz="4000" b="1" i="0" u="none" strike="noStrike" kern="1200" cap="none" spc="0" normalizeH="0" baseline="0" noProof="0" dirty="0">
                <a:ln>
                  <a:noFill/>
                </a:ln>
                <a:solidFill>
                  <a:schemeClr val="bg2">
                    <a:lumMod val="50000"/>
                  </a:schemeClr>
                </a:solidFill>
                <a:effectLst/>
                <a:uLnTx/>
                <a:uFillTx/>
                <a:latin typeface="宋体" panose="02010600030101010101" pitchFamily="2" charset="-122"/>
                <a:ea typeface="+mj-ea"/>
                <a:cs typeface="+mj-cs"/>
              </a:rPr>
              <a:t>?(</a:t>
            </a:r>
            <a:r>
              <a:rPr kumimoji="0" lang="zh-CN" altLang="en-US" sz="4000" b="1" i="0" u="none" strike="noStrike" kern="1200" cap="none" spc="0" normalizeH="0" baseline="0" noProof="0" dirty="0">
                <a:ln>
                  <a:noFill/>
                </a:ln>
                <a:solidFill>
                  <a:schemeClr val="bg2">
                    <a:lumMod val="50000"/>
                  </a:schemeClr>
                </a:solidFill>
                <a:effectLst/>
                <a:uLnTx/>
                <a:uFillTx/>
                <a:latin typeface="宋体" panose="02010600030101010101" pitchFamily="2" charset="-122"/>
                <a:ea typeface="+mj-ea"/>
                <a:cs typeface="+mj-cs"/>
              </a:rPr>
              <a:t>说明</a:t>
            </a:r>
            <a:r>
              <a:rPr kumimoji="0" lang="en-US" altLang="zh-CN" sz="4000" b="1" i="0" u="none" strike="noStrike" kern="1200" cap="none" spc="0" normalizeH="0" baseline="0" noProof="0" dirty="0">
                <a:ln>
                  <a:noFill/>
                </a:ln>
                <a:solidFill>
                  <a:schemeClr val="bg2">
                    <a:lumMod val="50000"/>
                  </a:schemeClr>
                </a:solidFill>
                <a:effectLst/>
                <a:uLnTx/>
                <a:uFillTx/>
                <a:latin typeface="宋体" panose="02010600030101010101" pitchFamily="2" charset="-122"/>
                <a:ea typeface="+mj-ea"/>
                <a:cs typeface="+mj-cs"/>
              </a:rPr>
              <a:t>)</a:t>
            </a:r>
            <a:endParaRPr kumimoji="0" lang="en-US" altLang="zh-CN" sz="4000" b="1" i="0" u="none" strike="noStrike" kern="1200" cap="none" spc="0" normalizeH="0" baseline="0" noProof="0" dirty="0">
              <a:ln>
                <a:noFill/>
              </a:ln>
              <a:solidFill>
                <a:schemeClr val="bg2">
                  <a:lumMod val="50000"/>
                </a:schemeClr>
              </a:solidFill>
              <a:effectLst/>
              <a:uLnTx/>
              <a:uFillTx/>
              <a:latin typeface="宋体" panose="02010600030101010101" pitchFamily="2" charset="-122"/>
              <a:ea typeface="+mj-ea"/>
              <a:cs typeface="+mj-cs"/>
            </a:endParaRPr>
          </a:p>
        </p:txBody>
      </p:sp>
      <p:sp>
        <p:nvSpPr>
          <p:cNvPr id="75780" name="Rectangle 3"/>
          <p:cNvSpPr>
            <a:spLocks noGrp="1" noRot="1" noChangeArrowheads="1"/>
          </p:cNvSpPr>
          <p:nvPr>
            <p:ph idx="1" hasCustomPrompt="1"/>
          </p:nvPr>
        </p:nvSpPr>
        <p:spPr>
          <a:xfrm>
            <a:off x="234950" y="1773238"/>
            <a:ext cx="8642350" cy="10080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4800" b="1" i="0" u="none" strike="noStrike" kern="1200" cap="none" spc="0" normalizeH="0" baseline="0" noProof="0" dirty="0" smtClean="0">
                <a:ln>
                  <a:noFill/>
                </a:ln>
                <a:solidFill>
                  <a:srgbClr val="C00000"/>
                </a:solidFill>
                <a:effectLst/>
                <a:uLnTx/>
                <a:uFillTx/>
                <a:latin typeface="+mn-lt"/>
                <a:ea typeface="+mn-ea"/>
                <a:cs typeface="+mn-cs"/>
              </a:rPr>
              <a:t>（</a:t>
            </a:r>
            <a:r>
              <a:rPr kumimoji="0" lang="en-US" altLang="zh-CN" sz="4800" b="1" i="0" u="none" strike="noStrike" kern="1200" cap="none" spc="0" normalizeH="0" baseline="0" noProof="0" dirty="0" smtClean="0">
                <a:ln>
                  <a:noFill/>
                </a:ln>
                <a:solidFill>
                  <a:srgbClr val="C00000"/>
                </a:solidFill>
                <a:effectLst/>
                <a:uLnTx/>
                <a:uFillTx/>
                <a:latin typeface="+mn-lt"/>
                <a:ea typeface="+mn-ea"/>
                <a:cs typeface="+mn-cs"/>
              </a:rPr>
              <a:t>1898</a:t>
            </a:r>
            <a:r>
              <a:rPr kumimoji="0" lang="zh-CN" altLang="en-US" sz="4800" b="1" i="0" u="none" strike="noStrike" kern="1200" cap="none" spc="0" normalizeH="0" baseline="0" noProof="0" dirty="0" smtClean="0">
                <a:ln>
                  <a:noFill/>
                </a:ln>
                <a:solidFill>
                  <a:srgbClr val="C00000"/>
                </a:solidFill>
                <a:effectLst/>
                <a:uLnTx/>
                <a:uFillTx/>
                <a:latin typeface="+mn-lt"/>
                <a:ea typeface="+mn-ea"/>
                <a:cs typeface="+mn-cs"/>
              </a:rPr>
              <a:t>年）戊戌变法那一年</a:t>
            </a:r>
            <a:endParaRPr kumimoji="0" lang="zh-CN" altLang="en-US" sz="4800" b="1" i="0" u="none" strike="noStrike" kern="1200" cap="none" spc="0" normalizeH="0" baseline="0" noProof="0" dirty="0" smtClean="0">
              <a:ln>
                <a:noFill/>
              </a:ln>
              <a:solidFill>
                <a:srgbClr val="C00000"/>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en-US" sz="3600" b="1" i="0" u="none" strike="noStrike" kern="1200" cap="none" spc="0" normalizeH="0" baseline="0" noProof="0" dirty="0" smtClean="0">
                <a:ln>
                  <a:noFill/>
                </a:ln>
                <a:solidFill>
                  <a:srgbClr val="C00000"/>
                </a:solidFill>
                <a:effectLst/>
                <a:uLnTx/>
                <a:uFillTx/>
                <a:latin typeface="+mn-lt"/>
                <a:ea typeface="+mn-ea"/>
                <a:cs typeface="+mn-cs"/>
              </a:rPr>
              <a:t>     </a:t>
            </a:r>
            <a:endParaRPr kumimoji="0" lang="en-US" altLang="zh-CN" sz="3600" b="1"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80">
                                            <p:txEl>
                                              <p:charRg st="0" end="1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780">
                                            <p:txEl>
                                              <p:charRg st="15"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ChangeArrowheads="1"/>
          </p:cNvSpPr>
          <p:nvPr/>
        </p:nvSpPr>
        <p:spPr bwMode="auto">
          <a:xfrm>
            <a:off x="166688" y="138113"/>
            <a:ext cx="83534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
                <a:srgbClr val="FFFF99"/>
              </a:buClr>
              <a:buSzTx/>
              <a:buFont typeface="Wingdings" panose="05000000000000000000" pitchFamily="2" charset="2"/>
              <a:buChar char="Ø"/>
              <a:defRPr/>
            </a:pPr>
            <a:r>
              <a:rPr kumimoji="0" lang="zh-CN" altLang="en-US" sz="32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t>第一幕中出场的主要人物可以分为哪几类？</a:t>
            </a:r>
            <a:endParaRPr kumimoji="0" lang="zh-CN" altLang="en-US" sz="32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78894" name="Text Box 46"/>
          <p:cNvSpPr txBox="1"/>
          <p:nvPr/>
        </p:nvSpPr>
        <p:spPr>
          <a:xfrm>
            <a:off x="457200" y="868363"/>
            <a:ext cx="3276600" cy="581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b="1" dirty="0">
                <a:solidFill>
                  <a:schemeClr val="tx2"/>
                </a:solidFill>
              </a:rPr>
              <a:t>主要人物分两类</a:t>
            </a:r>
            <a:endParaRPr lang="zh-CN" altLang="en-US" b="1" dirty="0">
              <a:solidFill>
                <a:schemeClr val="tx2"/>
              </a:solidFill>
            </a:endParaRPr>
          </a:p>
        </p:txBody>
      </p:sp>
      <p:sp>
        <p:nvSpPr>
          <p:cNvPr id="78895" name="Text Box 47"/>
          <p:cNvSpPr txBox="1"/>
          <p:nvPr/>
        </p:nvSpPr>
        <p:spPr>
          <a:xfrm>
            <a:off x="457200" y="1700213"/>
            <a:ext cx="3106738" cy="18002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2800" b="1" dirty="0">
                <a:solidFill>
                  <a:srgbClr val="A50021"/>
                </a:solidFill>
              </a:rPr>
              <a:t>一类是帝国主义、封建主义、官僚资本主义势力及其奴才走狗。</a:t>
            </a:r>
            <a:endParaRPr lang="zh-CN" altLang="en-US" sz="2800" b="1" dirty="0">
              <a:solidFill>
                <a:srgbClr val="A50021"/>
              </a:solidFill>
            </a:endParaRPr>
          </a:p>
        </p:txBody>
      </p:sp>
      <p:sp>
        <p:nvSpPr>
          <p:cNvPr id="78896" name="Text Box 48"/>
          <p:cNvSpPr txBox="1"/>
          <p:nvPr/>
        </p:nvSpPr>
        <p:spPr>
          <a:xfrm>
            <a:off x="4343400" y="1217613"/>
            <a:ext cx="4332288" cy="2678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2800" b="1" dirty="0"/>
              <a:t>如西太后的宠奴庞太监，吃洋饭的恶霸马五爷，特务宋恩子、吴祥子，流氓黄胖子，打手二德子，人口贩子刘麻子，江湖骗子唐铁嘴等。</a:t>
            </a:r>
            <a:endParaRPr lang="zh-CN" altLang="en-US" sz="2800" b="1" dirty="0"/>
          </a:p>
        </p:txBody>
      </p:sp>
      <p:sp>
        <p:nvSpPr>
          <p:cNvPr id="78897" name="Text Box 49"/>
          <p:cNvSpPr txBox="1"/>
          <p:nvPr/>
        </p:nvSpPr>
        <p:spPr>
          <a:xfrm>
            <a:off x="457200" y="4437063"/>
            <a:ext cx="3106738" cy="13731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2800" b="1" dirty="0">
                <a:solidFill>
                  <a:srgbClr val="FF0000"/>
                </a:solidFill>
              </a:rPr>
              <a:t>另一类是在“三座大山”下压迫下的各阶层的人们。</a:t>
            </a:r>
            <a:endParaRPr lang="zh-CN" altLang="en-US" sz="2800" b="1" dirty="0">
              <a:solidFill>
                <a:srgbClr val="FF0000"/>
              </a:solidFill>
            </a:endParaRPr>
          </a:p>
        </p:txBody>
      </p:sp>
      <p:sp>
        <p:nvSpPr>
          <p:cNvPr id="78898" name="Text Box 50"/>
          <p:cNvSpPr txBox="1"/>
          <p:nvPr/>
        </p:nvSpPr>
        <p:spPr>
          <a:xfrm>
            <a:off x="4311650" y="4646613"/>
            <a:ext cx="4195763" cy="9540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2800" b="1" dirty="0"/>
              <a:t>如王利发、秦仲义、康顺子、康六、乡妇、老人等。</a:t>
            </a:r>
            <a:endParaRPr lang="zh-CN" altLang="en-US"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 name="drumroll.wav"/>
                                        </p:tgtEl>
                                      </p:cMediaNode>
                                    </p:audio>
                                  </p:sub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8894"/>
                                        </p:tgtEl>
                                        <p:attrNameLst>
                                          <p:attrName>style.visibility</p:attrName>
                                        </p:attrNameLst>
                                      </p:cBhvr>
                                      <p:to>
                                        <p:strVal val="visible"/>
                                      </p:to>
                                    </p:set>
                                    <p:anim calcmode="lin" valueType="num">
                                      <p:cBhvr additive="base">
                                        <p:cTn id="11" dur="500" fill="hold"/>
                                        <p:tgtEl>
                                          <p:spTgt spid="78894"/>
                                        </p:tgtEl>
                                        <p:attrNameLst>
                                          <p:attrName>ppt_x</p:attrName>
                                        </p:attrNameLst>
                                      </p:cBhvr>
                                      <p:tavLst>
                                        <p:tav tm="0">
                                          <p:val>
                                            <p:strVal val="0-#ppt_w/2"/>
                                          </p:val>
                                        </p:tav>
                                        <p:tav tm="100000">
                                          <p:val>
                                            <p:strVal val="#ppt_x"/>
                                          </p:val>
                                        </p:tav>
                                      </p:tavLst>
                                    </p:anim>
                                    <p:anim calcmode="lin" valueType="num">
                                      <p:cBhvr additive="base">
                                        <p:cTn id="12" dur="500" fill="hold"/>
                                        <p:tgtEl>
                                          <p:spTgt spid="7889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8895"/>
                                        </p:tgtEl>
                                        <p:attrNameLst>
                                          <p:attrName>style.visibility</p:attrName>
                                        </p:attrNameLst>
                                      </p:cBhvr>
                                      <p:to>
                                        <p:strVal val="visible"/>
                                      </p:to>
                                    </p:set>
                                    <p:anim calcmode="lin" valueType="num">
                                      <p:cBhvr additive="base">
                                        <p:cTn id="17" dur="500" fill="hold"/>
                                        <p:tgtEl>
                                          <p:spTgt spid="78895"/>
                                        </p:tgtEl>
                                        <p:attrNameLst>
                                          <p:attrName>ppt_x</p:attrName>
                                        </p:attrNameLst>
                                      </p:cBhvr>
                                      <p:tavLst>
                                        <p:tav tm="0">
                                          <p:val>
                                            <p:strVal val="0-#ppt_w/2"/>
                                          </p:val>
                                        </p:tav>
                                        <p:tav tm="100000">
                                          <p:val>
                                            <p:strVal val="#ppt_x"/>
                                          </p:val>
                                        </p:tav>
                                      </p:tavLst>
                                    </p:anim>
                                    <p:anim calcmode="lin" valueType="num">
                                      <p:cBhvr additive="base">
                                        <p:cTn id="18" dur="500" fill="hold"/>
                                        <p:tgtEl>
                                          <p:spTgt spid="7889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8896"/>
                                        </p:tgtEl>
                                        <p:attrNameLst>
                                          <p:attrName>style.visibility</p:attrName>
                                        </p:attrNameLst>
                                      </p:cBhvr>
                                      <p:to>
                                        <p:strVal val="visible"/>
                                      </p:to>
                                    </p:set>
                                    <p:anim calcmode="lin" valueType="num">
                                      <p:cBhvr additive="base">
                                        <p:cTn id="23" dur="500" fill="hold"/>
                                        <p:tgtEl>
                                          <p:spTgt spid="78896"/>
                                        </p:tgtEl>
                                        <p:attrNameLst>
                                          <p:attrName>ppt_x</p:attrName>
                                        </p:attrNameLst>
                                      </p:cBhvr>
                                      <p:tavLst>
                                        <p:tav tm="0">
                                          <p:val>
                                            <p:strVal val="1+#ppt_w/2"/>
                                          </p:val>
                                        </p:tav>
                                        <p:tav tm="100000">
                                          <p:val>
                                            <p:strVal val="#ppt_x"/>
                                          </p:val>
                                        </p:tav>
                                      </p:tavLst>
                                    </p:anim>
                                    <p:anim calcmode="lin" valueType="num">
                                      <p:cBhvr additive="base">
                                        <p:cTn id="24" dur="500" fill="hold"/>
                                        <p:tgtEl>
                                          <p:spTgt spid="7889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8897"/>
                                        </p:tgtEl>
                                        <p:attrNameLst>
                                          <p:attrName>style.visibility</p:attrName>
                                        </p:attrNameLst>
                                      </p:cBhvr>
                                      <p:to>
                                        <p:strVal val="visible"/>
                                      </p:to>
                                    </p:set>
                                    <p:anim calcmode="lin" valueType="num">
                                      <p:cBhvr additive="base">
                                        <p:cTn id="29" dur="500" fill="hold"/>
                                        <p:tgtEl>
                                          <p:spTgt spid="78897"/>
                                        </p:tgtEl>
                                        <p:attrNameLst>
                                          <p:attrName>ppt_x</p:attrName>
                                        </p:attrNameLst>
                                      </p:cBhvr>
                                      <p:tavLst>
                                        <p:tav tm="0">
                                          <p:val>
                                            <p:strVal val="0-#ppt_w/2"/>
                                          </p:val>
                                        </p:tav>
                                        <p:tav tm="100000">
                                          <p:val>
                                            <p:strVal val="#ppt_x"/>
                                          </p:val>
                                        </p:tav>
                                      </p:tavLst>
                                    </p:anim>
                                    <p:anim calcmode="lin" valueType="num">
                                      <p:cBhvr additive="base">
                                        <p:cTn id="30" dur="500" fill="hold"/>
                                        <p:tgtEl>
                                          <p:spTgt spid="7889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78898"/>
                                        </p:tgtEl>
                                        <p:attrNameLst>
                                          <p:attrName>style.visibility</p:attrName>
                                        </p:attrNameLst>
                                      </p:cBhvr>
                                      <p:to>
                                        <p:strVal val="visible"/>
                                      </p:to>
                                    </p:set>
                                    <p:anim calcmode="lin" valueType="num">
                                      <p:cBhvr additive="base">
                                        <p:cTn id="35" dur="500" fill="hold"/>
                                        <p:tgtEl>
                                          <p:spTgt spid="78898"/>
                                        </p:tgtEl>
                                        <p:attrNameLst>
                                          <p:attrName>ppt_x</p:attrName>
                                        </p:attrNameLst>
                                      </p:cBhvr>
                                      <p:tavLst>
                                        <p:tav tm="0">
                                          <p:val>
                                            <p:strVal val="1+#ppt_w/2"/>
                                          </p:val>
                                        </p:tav>
                                        <p:tav tm="100000">
                                          <p:val>
                                            <p:strVal val="#ppt_x"/>
                                          </p:val>
                                        </p:tav>
                                      </p:tavLst>
                                    </p:anim>
                                    <p:anim calcmode="lin" valueType="num">
                                      <p:cBhvr additive="base">
                                        <p:cTn id="36" dur="500" fill="hold"/>
                                        <p:tgtEl>
                                          <p:spTgt spid="788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94" grpId="0"/>
      <p:bldP spid="78895" grpId="0"/>
      <p:bldP spid="78896" grpId="0"/>
      <p:bldP spid="78897" grpId="0"/>
      <p:bldP spid="788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Rectangle 2"/>
          <p:cNvSpPr/>
          <p:nvPr/>
        </p:nvSpPr>
        <p:spPr>
          <a:xfrm>
            <a:off x="3276600" y="476250"/>
            <a:ext cx="2514600" cy="533400"/>
          </a:xfrm>
          <a:prstGeom prst="rect">
            <a:avLst/>
          </a:prstGeom>
          <a:solidFill>
            <a:srgbClr val="FF6600"/>
          </a:solidFill>
          <a:ln w="9525" cap="flat" cmpd="sng">
            <a:prstDash val="solid"/>
            <a:miter/>
            <a:headEnd type="none" w="med" len="med"/>
            <a:tailEnd type="none" w="med" len="med"/>
          </a:ln>
          <a:scene3d>
            <a:camera prst="legacyPerspectiveTop">
              <a:rot lat="0" lon="0" rev="0"/>
            </a:camera>
            <a:lightRig rig="legacyFlat3" dir="b"/>
          </a:scene3d>
          <a:sp3d extrusionH="887400" prstMaterial="legacyMatte">
            <a:bevelT w="13500" h="13500" prst="angle"/>
            <a:bevelB w="13500" h="13500" prst="angle"/>
            <a:extrusionClr>
              <a:srgbClr val="FF6600"/>
            </a:extrusionClr>
          </a:sp3d>
        </p:spPr>
        <p:txBody>
          <a:bodyPr wrap="none" anchor="ctr" anchorCtr="0">
            <a:flatTx/>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800" b="1" dirty="0">
                <a:solidFill>
                  <a:srgbClr val="FFFF00"/>
                </a:solidFill>
                <a:latin typeface="华文隶书" pitchFamily="2" charset="-122"/>
                <a:ea typeface="华文隶书" pitchFamily="2" charset="-122"/>
              </a:rPr>
              <a:t>人　　物</a:t>
            </a:r>
            <a:endParaRPr lang="zh-CN" altLang="en-US" sz="2800" b="1" dirty="0">
              <a:solidFill>
                <a:srgbClr val="FFFF00"/>
              </a:solidFill>
              <a:latin typeface="华文隶书" pitchFamily="2" charset="-122"/>
              <a:ea typeface="华文隶书" pitchFamily="2" charset="-122"/>
            </a:endParaRPr>
          </a:p>
        </p:txBody>
      </p:sp>
      <p:sp>
        <p:nvSpPr>
          <p:cNvPr id="138243" name="Text Box 3"/>
          <p:cNvSpPr txBox="1"/>
          <p:nvPr/>
        </p:nvSpPr>
        <p:spPr>
          <a:xfrm>
            <a:off x="2392363" y="1593850"/>
            <a:ext cx="1531937" cy="466725"/>
          </a:xfrm>
          <a:prstGeom prst="rect">
            <a:avLst/>
          </a:prstGeom>
          <a:solidFill>
            <a:schemeClr val="accent1"/>
          </a:solidFill>
          <a:ln w="9525"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2400" b="1" dirty="0">
                <a:latin typeface="Times New Roman" panose="02020603050405020304" pitchFamily="18" charset="0"/>
              </a:rPr>
              <a:t>人民苦难</a:t>
            </a:r>
            <a:endParaRPr lang="zh-CN" altLang="en-US" sz="2400" b="1" dirty="0">
              <a:latin typeface="Times New Roman" panose="02020603050405020304" pitchFamily="18" charset="0"/>
            </a:endParaRPr>
          </a:p>
        </p:txBody>
      </p:sp>
      <p:sp>
        <p:nvSpPr>
          <p:cNvPr id="138244" name="Oval 4"/>
          <p:cNvSpPr/>
          <p:nvPr/>
        </p:nvSpPr>
        <p:spPr>
          <a:xfrm>
            <a:off x="3687763" y="2492375"/>
            <a:ext cx="1676400" cy="1676400"/>
          </a:xfrm>
          <a:prstGeom prst="ellipse">
            <a:avLst/>
          </a:prstGeom>
          <a:solidFill>
            <a:schemeClr val="accent1">
              <a:alpha val="50195"/>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p>
        </p:txBody>
      </p:sp>
      <p:sp>
        <p:nvSpPr>
          <p:cNvPr id="138245" name="Text Box 5"/>
          <p:cNvSpPr txBox="1"/>
          <p:nvPr/>
        </p:nvSpPr>
        <p:spPr>
          <a:xfrm>
            <a:off x="4100513" y="2852738"/>
            <a:ext cx="914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2400" b="1" dirty="0">
                <a:latin typeface="Times New Roman" panose="02020603050405020304" pitchFamily="18" charset="0"/>
              </a:rPr>
              <a:t>茶 馆</a:t>
            </a:r>
            <a:endParaRPr lang="zh-CN" altLang="en-US" sz="2400" b="1" dirty="0">
              <a:latin typeface="Times New Roman" panose="02020603050405020304" pitchFamily="18" charset="0"/>
            </a:endParaRPr>
          </a:p>
        </p:txBody>
      </p:sp>
      <p:sp>
        <p:nvSpPr>
          <p:cNvPr id="138246" name="Rectangle 6"/>
          <p:cNvSpPr/>
          <p:nvPr/>
        </p:nvSpPr>
        <p:spPr>
          <a:xfrm>
            <a:off x="3795713" y="3309938"/>
            <a:ext cx="1712912"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400" dirty="0">
                <a:latin typeface="Times New Roman" panose="02020603050405020304" pitchFamily="18" charset="0"/>
              </a:rPr>
              <a:t>﹙</a:t>
            </a:r>
            <a:r>
              <a:rPr lang="zh-CN" altLang="en-US" sz="2400" b="1" dirty="0">
                <a:latin typeface="Times New Roman" panose="02020603050405020304" pitchFamily="18" charset="0"/>
              </a:rPr>
              <a:t>王利发</a:t>
            </a:r>
            <a:r>
              <a:rPr lang="en-US" altLang="zh-CN" sz="2400" dirty="0">
                <a:latin typeface="Times New Roman" panose="02020603050405020304" pitchFamily="18" charset="0"/>
              </a:rPr>
              <a:t>﹚</a:t>
            </a:r>
            <a:endParaRPr lang="en-US" altLang="zh-CN" sz="2400" dirty="0">
              <a:latin typeface="Times New Roman" panose="02020603050405020304" pitchFamily="18" charset="0"/>
            </a:endParaRPr>
          </a:p>
        </p:txBody>
      </p:sp>
      <p:sp>
        <p:nvSpPr>
          <p:cNvPr id="138247" name="Line 7"/>
          <p:cNvSpPr/>
          <p:nvPr/>
        </p:nvSpPr>
        <p:spPr>
          <a:xfrm flipH="1" flipV="1">
            <a:off x="3276600" y="2133600"/>
            <a:ext cx="647700" cy="582613"/>
          </a:xfrm>
          <a:prstGeom prst="line">
            <a:avLst/>
          </a:prstGeom>
          <a:ln w="9525" cap="flat" cmpd="sng">
            <a:solidFill>
              <a:schemeClr val="tx1"/>
            </a:solidFill>
            <a:prstDash val="solid"/>
            <a:headEnd type="none" w="med" len="med"/>
            <a:tailEnd type="triangle" w="med" len="med"/>
          </a:ln>
        </p:spPr>
      </p:sp>
      <p:sp>
        <p:nvSpPr>
          <p:cNvPr id="138248" name="Line 8"/>
          <p:cNvSpPr/>
          <p:nvPr/>
        </p:nvSpPr>
        <p:spPr>
          <a:xfrm flipV="1">
            <a:off x="5076825" y="2128838"/>
            <a:ext cx="574675" cy="579437"/>
          </a:xfrm>
          <a:prstGeom prst="line">
            <a:avLst/>
          </a:prstGeom>
          <a:ln w="9525" cap="flat" cmpd="sng">
            <a:solidFill>
              <a:schemeClr val="tx1"/>
            </a:solidFill>
            <a:prstDash val="solid"/>
            <a:headEnd type="none" w="med" len="med"/>
            <a:tailEnd type="triangle" w="med" len="med"/>
          </a:ln>
        </p:spPr>
      </p:sp>
      <p:sp>
        <p:nvSpPr>
          <p:cNvPr id="138249" name="Text Box 9"/>
          <p:cNvSpPr txBox="1"/>
          <p:nvPr/>
        </p:nvSpPr>
        <p:spPr>
          <a:xfrm>
            <a:off x="4787900" y="1593850"/>
            <a:ext cx="1676400" cy="466725"/>
          </a:xfrm>
          <a:prstGeom prst="rect">
            <a:avLst/>
          </a:prstGeom>
          <a:solidFill>
            <a:schemeClr val="accent1"/>
          </a:solidFill>
          <a:ln w="9525"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2400" b="1" dirty="0">
                <a:latin typeface="Times New Roman" panose="02020603050405020304" pitchFamily="18" charset="0"/>
              </a:rPr>
              <a:t>恶势猖獗</a:t>
            </a:r>
            <a:endParaRPr lang="zh-CN" altLang="en-US" sz="2400" b="1" dirty="0">
              <a:latin typeface="Times New Roman" panose="02020603050405020304" pitchFamily="18" charset="0"/>
            </a:endParaRPr>
          </a:p>
        </p:txBody>
      </p:sp>
      <p:sp>
        <p:nvSpPr>
          <p:cNvPr id="138250" name="Line 10"/>
          <p:cNvSpPr/>
          <p:nvPr/>
        </p:nvSpPr>
        <p:spPr>
          <a:xfrm flipH="1">
            <a:off x="2555875" y="4005263"/>
            <a:ext cx="1409700" cy="1008062"/>
          </a:xfrm>
          <a:prstGeom prst="line">
            <a:avLst/>
          </a:prstGeom>
          <a:ln w="9525" cap="flat" cmpd="sng">
            <a:solidFill>
              <a:schemeClr val="tx1"/>
            </a:solidFill>
            <a:prstDash val="solid"/>
            <a:headEnd type="none" w="med" len="med"/>
            <a:tailEnd type="triangle" w="med" len="med"/>
          </a:ln>
        </p:spPr>
      </p:sp>
      <p:sp>
        <p:nvSpPr>
          <p:cNvPr id="138251" name="Text Box 11"/>
          <p:cNvSpPr txBox="1"/>
          <p:nvPr/>
        </p:nvSpPr>
        <p:spPr>
          <a:xfrm>
            <a:off x="1619250" y="5084763"/>
            <a:ext cx="1676400" cy="466725"/>
          </a:xfrm>
          <a:prstGeom prst="rect">
            <a:avLst/>
          </a:prstGeom>
          <a:solidFill>
            <a:schemeClr val="accent1"/>
          </a:solidFill>
          <a:ln w="9525"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2400" b="1" dirty="0">
                <a:latin typeface="Times New Roman" panose="02020603050405020304" pitchFamily="18" charset="0"/>
              </a:rPr>
              <a:t>遗老哀叹</a:t>
            </a:r>
            <a:endParaRPr lang="zh-CN" altLang="en-US" sz="2400" b="1" dirty="0">
              <a:latin typeface="Times New Roman" panose="02020603050405020304" pitchFamily="18" charset="0"/>
            </a:endParaRPr>
          </a:p>
        </p:txBody>
      </p:sp>
      <p:sp>
        <p:nvSpPr>
          <p:cNvPr id="138252" name="Text Box 12"/>
          <p:cNvSpPr txBox="1"/>
          <p:nvPr/>
        </p:nvSpPr>
        <p:spPr>
          <a:xfrm>
            <a:off x="5724525" y="5084763"/>
            <a:ext cx="1676400" cy="466725"/>
          </a:xfrm>
          <a:prstGeom prst="rect">
            <a:avLst/>
          </a:prstGeom>
          <a:solidFill>
            <a:schemeClr val="accent1"/>
          </a:solidFill>
          <a:ln w="9525"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2400" b="1" dirty="0">
                <a:latin typeface="Times New Roman" panose="02020603050405020304" pitchFamily="18" charset="0"/>
              </a:rPr>
              <a:t>人民反抗</a:t>
            </a:r>
            <a:endParaRPr lang="zh-CN" altLang="en-US" sz="2400" b="1" dirty="0">
              <a:latin typeface="Times New Roman" panose="02020603050405020304" pitchFamily="18" charset="0"/>
            </a:endParaRPr>
          </a:p>
        </p:txBody>
      </p:sp>
      <p:sp>
        <p:nvSpPr>
          <p:cNvPr id="138253" name="Line 13"/>
          <p:cNvSpPr/>
          <p:nvPr/>
        </p:nvSpPr>
        <p:spPr>
          <a:xfrm>
            <a:off x="5105400" y="4005263"/>
            <a:ext cx="1554163" cy="1046162"/>
          </a:xfrm>
          <a:prstGeom prst="line">
            <a:avLst/>
          </a:prstGeom>
          <a:ln w="9525" cap="flat" cmpd="sng">
            <a:solidFill>
              <a:schemeClr val="tx1"/>
            </a:solidFill>
            <a:prstDash val="solid"/>
            <a:headEnd type="none" w="med" len="med"/>
            <a:tailEnd type="triangle" w="med" len="med"/>
          </a:ln>
        </p:spPr>
      </p:sp>
      <p:sp>
        <p:nvSpPr>
          <p:cNvPr id="138254" name="Rectangle 14"/>
          <p:cNvSpPr/>
          <p:nvPr/>
        </p:nvSpPr>
        <p:spPr>
          <a:xfrm>
            <a:off x="1635125" y="5564188"/>
            <a:ext cx="17129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400" dirty="0">
                <a:latin typeface="Times New Roman" panose="02020603050405020304" pitchFamily="18" charset="0"/>
              </a:rPr>
              <a:t>﹙</a:t>
            </a:r>
            <a:r>
              <a:rPr lang="zh-CN" altLang="en-US" sz="2400" b="1" dirty="0">
                <a:latin typeface="Times New Roman" panose="02020603050405020304" pitchFamily="18" charset="0"/>
              </a:rPr>
              <a:t>松二爷</a:t>
            </a:r>
            <a:r>
              <a:rPr lang="en-US" altLang="zh-CN" sz="2400" dirty="0">
                <a:latin typeface="Times New Roman" panose="02020603050405020304" pitchFamily="18" charset="0"/>
              </a:rPr>
              <a:t>﹚</a:t>
            </a:r>
            <a:endParaRPr lang="en-US" altLang="zh-CN" sz="2400" dirty="0">
              <a:latin typeface="Times New Roman" panose="02020603050405020304" pitchFamily="18" charset="0"/>
            </a:endParaRPr>
          </a:p>
        </p:txBody>
      </p:sp>
      <p:sp>
        <p:nvSpPr>
          <p:cNvPr id="138255" name="Rectangle 15"/>
          <p:cNvSpPr/>
          <p:nvPr/>
        </p:nvSpPr>
        <p:spPr>
          <a:xfrm>
            <a:off x="5724525" y="5661025"/>
            <a:ext cx="17129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400" dirty="0">
                <a:latin typeface="Times New Roman" panose="02020603050405020304" pitchFamily="18" charset="0"/>
              </a:rPr>
              <a:t>﹙</a:t>
            </a:r>
            <a:r>
              <a:rPr lang="zh-CN" altLang="en-US" sz="2400" b="1" dirty="0">
                <a:latin typeface="Times New Roman" panose="02020603050405020304" pitchFamily="18" charset="0"/>
              </a:rPr>
              <a:t>常四爷</a:t>
            </a:r>
            <a:r>
              <a:rPr lang="en-US" altLang="zh-CN" sz="2400" dirty="0">
                <a:latin typeface="Times New Roman" panose="02020603050405020304" pitchFamily="18" charset="0"/>
              </a:rPr>
              <a:t>﹚</a:t>
            </a:r>
            <a:endParaRPr lang="en-US" altLang="zh-CN" sz="2400" dirty="0">
              <a:latin typeface="Times New Roman" panose="02020603050405020304" pitchFamily="18" charset="0"/>
            </a:endParaRPr>
          </a:p>
        </p:txBody>
      </p:sp>
      <p:sp>
        <p:nvSpPr>
          <p:cNvPr id="138256" name="AutoShape 16"/>
          <p:cNvSpPr/>
          <p:nvPr/>
        </p:nvSpPr>
        <p:spPr>
          <a:xfrm>
            <a:off x="6516688" y="836613"/>
            <a:ext cx="287337" cy="1955800"/>
          </a:xfrm>
          <a:prstGeom prst="leftBrace">
            <a:avLst>
              <a:gd name="adj1" fmla="val 56722"/>
              <a:gd name="adj2" fmla="val 50000"/>
            </a:avLst>
          </a:prstGeom>
          <a:no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p>
        </p:txBody>
      </p:sp>
      <p:sp>
        <p:nvSpPr>
          <p:cNvPr id="138257" name="Text Box 17"/>
          <p:cNvSpPr txBox="1"/>
          <p:nvPr/>
        </p:nvSpPr>
        <p:spPr>
          <a:xfrm>
            <a:off x="6804025" y="692150"/>
            <a:ext cx="11033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400" b="1" dirty="0">
                <a:latin typeface="Times New Roman" panose="02020603050405020304" pitchFamily="18" charset="0"/>
              </a:rPr>
              <a:t>二德子</a:t>
            </a:r>
            <a:endParaRPr lang="zh-CN" altLang="en-US" sz="2400" b="1" dirty="0">
              <a:latin typeface="Times New Roman" panose="02020603050405020304" pitchFamily="18" charset="0"/>
            </a:endParaRPr>
          </a:p>
        </p:txBody>
      </p:sp>
      <p:sp>
        <p:nvSpPr>
          <p:cNvPr id="138258" name="Text Box 18"/>
          <p:cNvSpPr txBox="1"/>
          <p:nvPr/>
        </p:nvSpPr>
        <p:spPr>
          <a:xfrm>
            <a:off x="6804025" y="1243013"/>
            <a:ext cx="11033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400" b="1" dirty="0">
                <a:latin typeface="Times New Roman" panose="02020603050405020304" pitchFamily="18" charset="0"/>
              </a:rPr>
              <a:t>吴、宋</a:t>
            </a:r>
            <a:endParaRPr lang="zh-CN" altLang="en-US" sz="2400" b="1" dirty="0">
              <a:latin typeface="Times New Roman" panose="02020603050405020304" pitchFamily="18" charset="0"/>
            </a:endParaRPr>
          </a:p>
        </p:txBody>
      </p:sp>
      <p:sp>
        <p:nvSpPr>
          <p:cNvPr id="138259" name="Text Box 19"/>
          <p:cNvSpPr txBox="1"/>
          <p:nvPr/>
        </p:nvSpPr>
        <p:spPr>
          <a:xfrm>
            <a:off x="6880225" y="1773238"/>
            <a:ext cx="11033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400" b="1" dirty="0">
                <a:latin typeface="Times New Roman" panose="02020603050405020304" pitchFamily="18" charset="0"/>
              </a:rPr>
              <a:t>刘麻子</a:t>
            </a:r>
            <a:endParaRPr lang="zh-CN" altLang="en-US" sz="2400" b="1" dirty="0">
              <a:latin typeface="Times New Roman" panose="02020603050405020304" pitchFamily="18" charset="0"/>
            </a:endParaRPr>
          </a:p>
        </p:txBody>
      </p:sp>
      <p:sp>
        <p:nvSpPr>
          <p:cNvPr id="138260" name="Text Box 20"/>
          <p:cNvSpPr txBox="1"/>
          <p:nvPr/>
        </p:nvSpPr>
        <p:spPr>
          <a:xfrm>
            <a:off x="6880225" y="2466975"/>
            <a:ext cx="11033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400" b="1" dirty="0">
                <a:latin typeface="Times New Roman" panose="02020603050405020304" pitchFamily="18" charset="0"/>
              </a:rPr>
              <a:t>唐铁嘴</a:t>
            </a:r>
            <a:endParaRPr lang="zh-CN" altLang="en-US" sz="2400" b="1" dirty="0">
              <a:latin typeface="Times New Roman" panose="02020603050405020304" pitchFamily="18" charset="0"/>
            </a:endParaRPr>
          </a:p>
        </p:txBody>
      </p:sp>
      <p:sp>
        <p:nvSpPr>
          <p:cNvPr id="138261" name="AutoShape 21"/>
          <p:cNvSpPr/>
          <p:nvPr/>
        </p:nvSpPr>
        <p:spPr>
          <a:xfrm>
            <a:off x="2051050" y="1057275"/>
            <a:ext cx="288925" cy="1524000"/>
          </a:xfrm>
          <a:prstGeom prst="rightBrace">
            <a:avLst>
              <a:gd name="adj1" fmla="val 43956"/>
              <a:gd name="adj2" fmla="val 50000"/>
            </a:avLst>
          </a:prstGeom>
          <a:no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p>
        </p:txBody>
      </p:sp>
      <p:sp>
        <p:nvSpPr>
          <p:cNvPr id="138262" name="Text Box 22"/>
          <p:cNvSpPr txBox="1"/>
          <p:nvPr/>
        </p:nvSpPr>
        <p:spPr>
          <a:xfrm>
            <a:off x="1196975" y="836613"/>
            <a:ext cx="108267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400" b="1" dirty="0">
                <a:latin typeface="Times New Roman" panose="02020603050405020304" pitchFamily="18" charset="0"/>
              </a:rPr>
              <a:t>李三</a:t>
            </a:r>
            <a:endParaRPr lang="zh-CN" altLang="en-US" sz="2400" b="1" dirty="0">
              <a:latin typeface="Times New Roman" panose="02020603050405020304" pitchFamily="18" charset="0"/>
            </a:endParaRPr>
          </a:p>
        </p:txBody>
      </p:sp>
      <p:sp>
        <p:nvSpPr>
          <p:cNvPr id="138263" name="Text Box 23"/>
          <p:cNvSpPr txBox="1"/>
          <p:nvPr/>
        </p:nvSpPr>
        <p:spPr>
          <a:xfrm>
            <a:off x="1196975" y="1654175"/>
            <a:ext cx="1066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400" b="1" dirty="0">
                <a:latin typeface="Times New Roman" panose="02020603050405020304" pitchFamily="18" charset="0"/>
              </a:rPr>
              <a:t>乡妇</a:t>
            </a:r>
            <a:endParaRPr lang="zh-CN" altLang="en-US" sz="2400" b="1" dirty="0">
              <a:latin typeface="Times New Roman" panose="02020603050405020304" pitchFamily="18" charset="0"/>
            </a:endParaRPr>
          </a:p>
        </p:txBody>
      </p:sp>
      <p:sp>
        <p:nvSpPr>
          <p:cNvPr id="138264" name="Text Box 24"/>
          <p:cNvSpPr txBox="1"/>
          <p:nvPr/>
        </p:nvSpPr>
        <p:spPr>
          <a:xfrm>
            <a:off x="1196975" y="2339975"/>
            <a:ext cx="1143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400" b="1" dirty="0">
                <a:latin typeface="Times New Roman" panose="02020603050405020304" pitchFamily="18" charset="0"/>
              </a:rPr>
              <a:t>康顺</a:t>
            </a:r>
            <a:endParaRPr lang="zh-CN" altLang="en-US" sz="2400" b="1" dirty="0">
              <a:latin typeface="Times New Roman" panose="02020603050405020304" pitchFamily="18" charset="0"/>
            </a:endParaRPr>
          </a:p>
        </p:txBody>
      </p:sp>
      <p:sp>
        <p:nvSpPr>
          <p:cNvPr id="44057" name="Rectangle 25"/>
          <p:cNvSpPr/>
          <p:nvPr/>
        </p:nvSpPr>
        <p:spPr>
          <a:xfrm>
            <a:off x="0" y="0"/>
            <a:ext cx="9144000" cy="6858000"/>
          </a:xfrm>
          <a:prstGeom prst="rect">
            <a:avLst/>
          </a:prstGeom>
          <a:noFill/>
          <a:ln w="38100" cap="flat" cmpd="sng">
            <a:solidFill>
              <a:srgbClr val="FF0000"/>
            </a:solidFill>
            <a:prstDash val="lgDash"/>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p>
        </p:txBody>
      </p:sp>
      <p:pic>
        <p:nvPicPr>
          <p:cNvPr id="44058" name="Picture 26" descr="茶壶">
            <a:hlinkClick r:id="rId1" action="ppaction://hlinksldjump"/>
          </p:cNvPr>
          <p:cNvPicPr>
            <a:picLocks noChangeAspect="1"/>
          </p:cNvPicPr>
          <p:nvPr/>
        </p:nvPicPr>
        <p:blipFill>
          <a:blip r:embed="rId2">
            <a:clrChange>
              <a:clrFrom>
                <a:srgbClr val="FFCC66"/>
              </a:clrFrom>
              <a:clrTo>
                <a:srgbClr val="FFCC66">
                  <a:alpha val="0"/>
                </a:srgbClr>
              </a:clrTo>
            </a:clrChange>
          </a:blip>
          <a:stretch>
            <a:fillRect/>
          </a:stretch>
        </p:blipFill>
        <p:spPr>
          <a:xfrm>
            <a:off x="0" y="5680075"/>
            <a:ext cx="1655763" cy="11779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38242"/>
                                        </p:tgtEl>
                                        <p:attrNameLst>
                                          <p:attrName>style.visibility</p:attrName>
                                        </p:attrNameLst>
                                      </p:cBhvr>
                                      <p:to>
                                        <p:strVal val="visible"/>
                                      </p:to>
                                    </p:set>
                                    <p:anim calcmode="lin" valueType="num">
                                      <p:cBhvr additive="base">
                                        <p:cTn id="7" dur="500" fill="hold"/>
                                        <p:tgtEl>
                                          <p:spTgt spid="138242"/>
                                        </p:tgtEl>
                                        <p:attrNameLst>
                                          <p:attrName>ppt_x</p:attrName>
                                        </p:attrNameLst>
                                      </p:cBhvr>
                                      <p:tavLst>
                                        <p:tav tm="0">
                                          <p:val>
                                            <p:strVal val="0-#ppt_w/2"/>
                                          </p:val>
                                        </p:tav>
                                        <p:tav tm="100000">
                                          <p:val>
                                            <p:strVal val="#ppt_x"/>
                                          </p:val>
                                        </p:tav>
                                      </p:tavLst>
                                    </p:anim>
                                    <p:anim calcmode="lin" valueType="num">
                                      <p:cBhvr additive="base">
                                        <p:cTn id="8" dur="500" fill="hold"/>
                                        <p:tgtEl>
                                          <p:spTgt spid="138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8244"/>
                                        </p:tgtEl>
                                        <p:attrNameLst>
                                          <p:attrName>style.visibility</p:attrName>
                                        </p:attrNameLst>
                                      </p:cBhvr>
                                      <p:to>
                                        <p:strVal val="visible"/>
                                      </p:to>
                                    </p:set>
                                    <p:anim calcmode="lin" valueType="num">
                                      <p:cBhvr additive="base">
                                        <p:cTn id="13" dur="500" fill="hold"/>
                                        <p:tgtEl>
                                          <p:spTgt spid="138244"/>
                                        </p:tgtEl>
                                        <p:attrNameLst>
                                          <p:attrName>ppt_x</p:attrName>
                                        </p:attrNameLst>
                                      </p:cBhvr>
                                      <p:tavLst>
                                        <p:tav tm="0">
                                          <p:val>
                                            <p:strVal val="0-#ppt_w/2"/>
                                          </p:val>
                                        </p:tav>
                                        <p:tav tm="100000">
                                          <p:val>
                                            <p:strVal val="#ppt_x"/>
                                          </p:val>
                                        </p:tav>
                                      </p:tavLst>
                                    </p:anim>
                                    <p:anim calcmode="lin" valueType="num">
                                      <p:cBhvr additive="base">
                                        <p:cTn id="14" dur="500" fill="hold"/>
                                        <p:tgtEl>
                                          <p:spTgt spid="13824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8245"/>
                                        </p:tgtEl>
                                        <p:attrNameLst>
                                          <p:attrName>style.visibility</p:attrName>
                                        </p:attrNameLst>
                                      </p:cBhvr>
                                      <p:to>
                                        <p:strVal val="visible"/>
                                      </p:to>
                                    </p:set>
                                    <p:anim calcmode="lin" valueType="num">
                                      <p:cBhvr additive="base">
                                        <p:cTn id="19" dur="500" fill="hold"/>
                                        <p:tgtEl>
                                          <p:spTgt spid="138245"/>
                                        </p:tgtEl>
                                        <p:attrNameLst>
                                          <p:attrName>ppt_x</p:attrName>
                                        </p:attrNameLst>
                                      </p:cBhvr>
                                      <p:tavLst>
                                        <p:tav tm="0">
                                          <p:val>
                                            <p:strVal val="0-#ppt_w/2"/>
                                          </p:val>
                                        </p:tav>
                                        <p:tav tm="100000">
                                          <p:val>
                                            <p:strVal val="#ppt_x"/>
                                          </p:val>
                                        </p:tav>
                                      </p:tavLst>
                                    </p:anim>
                                    <p:anim calcmode="lin" valueType="num">
                                      <p:cBhvr additive="base">
                                        <p:cTn id="20" dur="500" fill="hold"/>
                                        <p:tgtEl>
                                          <p:spTgt spid="13824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8246"/>
                                        </p:tgtEl>
                                        <p:attrNameLst>
                                          <p:attrName>style.visibility</p:attrName>
                                        </p:attrNameLst>
                                      </p:cBhvr>
                                      <p:to>
                                        <p:strVal val="visible"/>
                                      </p:to>
                                    </p:set>
                                    <p:anim calcmode="lin" valueType="num">
                                      <p:cBhvr additive="base">
                                        <p:cTn id="25" dur="500" fill="hold"/>
                                        <p:tgtEl>
                                          <p:spTgt spid="138246"/>
                                        </p:tgtEl>
                                        <p:attrNameLst>
                                          <p:attrName>ppt_x</p:attrName>
                                        </p:attrNameLst>
                                      </p:cBhvr>
                                      <p:tavLst>
                                        <p:tav tm="0">
                                          <p:val>
                                            <p:strVal val="0-#ppt_w/2"/>
                                          </p:val>
                                        </p:tav>
                                        <p:tav tm="100000">
                                          <p:val>
                                            <p:strVal val="#ppt_x"/>
                                          </p:val>
                                        </p:tav>
                                      </p:tavLst>
                                    </p:anim>
                                    <p:anim calcmode="lin" valueType="num">
                                      <p:cBhvr additive="base">
                                        <p:cTn id="26" dur="500" fill="hold"/>
                                        <p:tgtEl>
                                          <p:spTgt spid="13824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38247"/>
                                        </p:tgtEl>
                                        <p:attrNameLst>
                                          <p:attrName>style.visibility</p:attrName>
                                        </p:attrNameLst>
                                      </p:cBhvr>
                                      <p:to>
                                        <p:strVal val="visible"/>
                                      </p:to>
                                    </p:set>
                                    <p:anim calcmode="lin" valueType="num">
                                      <p:cBhvr additive="base">
                                        <p:cTn id="31" dur="500" fill="hold"/>
                                        <p:tgtEl>
                                          <p:spTgt spid="138247"/>
                                        </p:tgtEl>
                                        <p:attrNameLst>
                                          <p:attrName>ppt_x</p:attrName>
                                        </p:attrNameLst>
                                      </p:cBhvr>
                                      <p:tavLst>
                                        <p:tav tm="0">
                                          <p:val>
                                            <p:strVal val="#ppt_x"/>
                                          </p:val>
                                        </p:tav>
                                        <p:tav tm="100000">
                                          <p:val>
                                            <p:strVal val="#ppt_x"/>
                                          </p:val>
                                        </p:tav>
                                      </p:tavLst>
                                    </p:anim>
                                    <p:anim calcmode="lin" valueType="num">
                                      <p:cBhvr additive="base">
                                        <p:cTn id="32" dur="500" fill="hold"/>
                                        <p:tgtEl>
                                          <p:spTgt spid="13824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138248"/>
                                        </p:tgtEl>
                                        <p:attrNameLst>
                                          <p:attrName>style.visibility</p:attrName>
                                        </p:attrNameLst>
                                      </p:cBhvr>
                                      <p:to>
                                        <p:strVal val="visible"/>
                                      </p:to>
                                    </p:set>
                                    <p:anim calcmode="lin" valueType="num">
                                      <p:cBhvr additive="base">
                                        <p:cTn id="37" dur="500" fill="hold"/>
                                        <p:tgtEl>
                                          <p:spTgt spid="138248"/>
                                        </p:tgtEl>
                                        <p:attrNameLst>
                                          <p:attrName>ppt_x</p:attrName>
                                        </p:attrNameLst>
                                      </p:cBhvr>
                                      <p:tavLst>
                                        <p:tav tm="0">
                                          <p:val>
                                            <p:strVal val="0-#ppt_w/2"/>
                                          </p:val>
                                        </p:tav>
                                        <p:tav tm="100000">
                                          <p:val>
                                            <p:strVal val="#ppt_x"/>
                                          </p:val>
                                        </p:tav>
                                      </p:tavLst>
                                    </p:anim>
                                    <p:anim calcmode="lin" valueType="num">
                                      <p:cBhvr additive="base">
                                        <p:cTn id="38" dur="500" fill="hold"/>
                                        <p:tgtEl>
                                          <p:spTgt spid="138248"/>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38253"/>
                                        </p:tgtEl>
                                        <p:attrNameLst>
                                          <p:attrName>style.visibility</p:attrName>
                                        </p:attrNameLst>
                                      </p:cBhvr>
                                      <p:to>
                                        <p:strVal val="visible"/>
                                      </p:to>
                                    </p:set>
                                    <p:animEffect transition="in" filter="blinds(horizontal)">
                                      <p:cBhvr>
                                        <p:cTn id="43" dur="500"/>
                                        <p:tgtEl>
                                          <p:spTgt spid="13825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138250"/>
                                        </p:tgtEl>
                                        <p:attrNameLst>
                                          <p:attrName>style.visibility</p:attrName>
                                        </p:attrNameLst>
                                      </p:cBhvr>
                                      <p:to>
                                        <p:strVal val="visible"/>
                                      </p:to>
                                    </p:set>
                                    <p:animEffect transition="in" filter="barn(inHorizontal)">
                                      <p:cBhvr>
                                        <p:cTn id="48" dur="500"/>
                                        <p:tgtEl>
                                          <p:spTgt spid="13825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38243"/>
                                        </p:tgtEl>
                                        <p:attrNameLst>
                                          <p:attrName>style.visibility</p:attrName>
                                        </p:attrNameLst>
                                      </p:cBhvr>
                                      <p:to>
                                        <p:strVal val="visible"/>
                                      </p:to>
                                    </p:set>
                                    <p:animEffect transition="in" filter="randombar(horizontal)">
                                      <p:cBhvr>
                                        <p:cTn id="53" dur="500"/>
                                        <p:tgtEl>
                                          <p:spTgt spid="13824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138249"/>
                                        </p:tgtEl>
                                        <p:attrNameLst>
                                          <p:attrName>style.visibility</p:attrName>
                                        </p:attrNameLst>
                                      </p:cBhvr>
                                      <p:to>
                                        <p:strVal val="visible"/>
                                      </p:to>
                                    </p:set>
                                    <p:anim calcmode="lin" valueType="num">
                                      <p:cBhvr additive="base">
                                        <p:cTn id="58" dur="500" fill="hold"/>
                                        <p:tgtEl>
                                          <p:spTgt spid="138249"/>
                                        </p:tgtEl>
                                        <p:attrNameLst>
                                          <p:attrName>ppt_x</p:attrName>
                                        </p:attrNameLst>
                                      </p:cBhvr>
                                      <p:tavLst>
                                        <p:tav tm="0">
                                          <p:val>
                                            <p:strVal val="0-#ppt_w/2"/>
                                          </p:val>
                                        </p:tav>
                                        <p:tav tm="100000">
                                          <p:val>
                                            <p:strVal val="#ppt_x"/>
                                          </p:val>
                                        </p:tav>
                                      </p:tavLst>
                                    </p:anim>
                                    <p:anim calcmode="lin" valueType="num">
                                      <p:cBhvr additive="base">
                                        <p:cTn id="59" dur="500" fill="hold"/>
                                        <p:tgtEl>
                                          <p:spTgt spid="138249"/>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6" fill="hold" grpId="0" nodeType="clickEffect">
                                  <p:stCondLst>
                                    <p:cond delay="0"/>
                                  </p:stCondLst>
                                  <p:childTnLst>
                                    <p:set>
                                      <p:cBhvr>
                                        <p:cTn id="63" dur="1" fill="hold">
                                          <p:stCondLst>
                                            <p:cond delay="0"/>
                                          </p:stCondLst>
                                        </p:cTn>
                                        <p:tgtEl>
                                          <p:spTgt spid="138251"/>
                                        </p:tgtEl>
                                        <p:attrNameLst>
                                          <p:attrName>style.visibility</p:attrName>
                                        </p:attrNameLst>
                                      </p:cBhvr>
                                      <p:to>
                                        <p:strVal val="visible"/>
                                      </p:to>
                                    </p:set>
                                    <p:animEffect transition="in" filter="barn(inHorizontal)">
                                      <p:cBhvr>
                                        <p:cTn id="64" dur="500"/>
                                        <p:tgtEl>
                                          <p:spTgt spid="138251"/>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38252"/>
                                        </p:tgtEl>
                                        <p:attrNameLst>
                                          <p:attrName>style.visibility</p:attrName>
                                        </p:attrNameLst>
                                      </p:cBhvr>
                                      <p:to>
                                        <p:strVal val="visible"/>
                                      </p:to>
                                    </p:set>
                                    <p:animEffect transition="in" filter="slide(fromBottom)">
                                      <p:cBhvr>
                                        <p:cTn id="69" dur="500"/>
                                        <p:tgtEl>
                                          <p:spTgt spid="138252"/>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38254"/>
                                        </p:tgtEl>
                                        <p:attrNameLst>
                                          <p:attrName>style.visibility</p:attrName>
                                        </p:attrNameLst>
                                      </p:cBhvr>
                                      <p:to>
                                        <p:strVal val="visible"/>
                                      </p:to>
                                    </p:set>
                                    <p:animEffect transition="in" filter="box(in)">
                                      <p:cBhvr>
                                        <p:cTn id="74" dur="500"/>
                                        <p:tgtEl>
                                          <p:spTgt spid="138254"/>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38255"/>
                                        </p:tgtEl>
                                        <p:attrNameLst>
                                          <p:attrName>style.visibility</p:attrName>
                                        </p:attrNameLst>
                                      </p:cBhvr>
                                      <p:to>
                                        <p:strVal val="visible"/>
                                      </p:to>
                                    </p:set>
                                    <p:anim calcmode="lin" valueType="num">
                                      <p:cBhvr additive="base">
                                        <p:cTn id="79" dur="500" fill="hold"/>
                                        <p:tgtEl>
                                          <p:spTgt spid="138255"/>
                                        </p:tgtEl>
                                        <p:attrNameLst>
                                          <p:attrName>ppt_x</p:attrName>
                                        </p:attrNameLst>
                                      </p:cBhvr>
                                      <p:tavLst>
                                        <p:tav tm="0">
                                          <p:val>
                                            <p:strVal val="0-#ppt_w/2"/>
                                          </p:val>
                                        </p:tav>
                                        <p:tav tm="100000">
                                          <p:val>
                                            <p:strVal val="#ppt_x"/>
                                          </p:val>
                                        </p:tav>
                                      </p:tavLst>
                                    </p:anim>
                                    <p:anim calcmode="lin" valueType="num">
                                      <p:cBhvr additive="base">
                                        <p:cTn id="80" dur="500" fill="hold"/>
                                        <p:tgtEl>
                                          <p:spTgt spid="138255"/>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5" presetClass="entr" presetSubtype="0" fill="hold" nodeType="clickEffect">
                                  <p:stCondLst>
                                    <p:cond delay="0"/>
                                  </p:stCondLst>
                                  <p:childTnLst>
                                    <p:set>
                                      <p:cBhvr>
                                        <p:cTn id="84" dur="1" fill="hold">
                                          <p:stCondLst>
                                            <p:cond delay="0"/>
                                          </p:stCondLst>
                                        </p:cTn>
                                        <p:tgtEl>
                                          <p:spTgt spid="138256"/>
                                        </p:tgtEl>
                                        <p:attrNameLst>
                                          <p:attrName>style.visibility</p:attrName>
                                        </p:attrNameLst>
                                      </p:cBhvr>
                                      <p:to>
                                        <p:strVal val="visible"/>
                                      </p:to>
                                    </p:set>
                                    <p:anim calcmode="lin" valueType="num">
                                      <p:cBhvr>
                                        <p:cTn id="85" dur="1000" fill="hold"/>
                                        <p:tgtEl>
                                          <p:spTgt spid="138256"/>
                                        </p:tgtEl>
                                        <p:attrNameLst>
                                          <p:attrName>ppt_w</p:attrName>
                                        </p:attrNameLst>
                                      </p:cBhvr>
                                      <p:tavLst>
                                        <p:tav tm="0">
                                          <p:val>
                                            <p:fltVal val="0.000000"/>
                                          </p:val>
                                        </p:tav>
                                        <p:tav tm="100000">
                                          <p:val>
                                            <p:strVal val="#ppt_w"/>
                                          </p:val>
                                        </p:tav>
                                      </p:tavLst>
                                    </p:anim>
                                    <p:anim calcmode="lin" valueType="num">
                                      <p:cBhvr>
                                        <p:cTn id="86" dur="1000" fill="hold"/>
                                        <p:tgtEl>
                                          <p:spTgt spid="138256"/>
                                        </p:tgtEl>
                                        <p:attrNameLst>
                                          <p:attrName>ppt_h</p:attrName>
                                        </p:attrNameLst>
                                      </p:cBhvr>
                                      <p:tavLst>
                                        <p:tav tm="0">
                                          <p:val>
                                            <p:fltVal val="0.000000"/>
                                          </p:val>
                                        </p:tav>
                                        <p:tav tm="100000">
                                          <p:val>
                                            <p:strVal val="#ppt_h"/>
                                          </p:val>
                                        </p:tav>
                                      </p:tavLst>
                                    </p:anim>
                                    <p:anim calcmode="lin" valueType="num">
                                      <p:cBhvr>
                                        <p:cTn id="87" dur="1000" fill="hold"/>
                                        <p:tgtEl>
                                          <p:spTgt spid="138256"/>
                                        </p:tgtEl>
                                        <p:attrNameLst>
                                          <p:attrName>ppt_x</p:attrName>
                                        </p:attrNameLst>
                                      </p:cBhvr>
                                      <p:tavLst>
                                        <p:tav tm="0" fmla="#ppt_x+(cos(-2*pi*(1-$))*-#ppt_x-sin(-2*pi*(1-$))*(1-#ppt_y))*(1-$)">
                                          <p:val>
                                            <p:fltVal val="0.000000"/>
                                          </p:val>
                                        </p:tav>
                                        <p:tav tm="100000">
                                          <p:val>
                                            <p:fltVal val="1.000000"/>
                                          </p:val>
                                        </p:tav>
                                      </p:tavLst>
                                    </p:anim>
                                    <p:anim calcmode="lin" valueType="num">
                                      <p:cBhvr>
                                        <p:cTn id="88" dur="1000" fill="hold"/>
                                        <p:tgtEl>
                                          <p:spTgt spid="138256"/>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1" fill="hold" grpId="0" nodeType="clickEffect">
                                  <p:stCondLst>
                                    <p:cond delay="0"/>
                                  </p:stCondLst>
                                  <p:childTnLst>
                                    <p:set>
                                      <p:cBhvr>
                                        <p:cTn id="92" dur="1" fill="hold">
                                          <p:stCondLst>
                                            <p:cond delay="0"/>
                                          </p:stCondLst>
                                        </p:cTn>
                                        <p:tgtEl>
                                          <p:spTgt spid="138257"/>
                                        </p:tgtEl>
                                        <p:attrNameLst>
                                          <p:attrName>style.visibility</p:attrName>
                                        </p:attrNameLst>
                                      </p:cBhvr>
                                      <p:to>
                                        <p:strVal val="visible"/>
                                      </p:to>
                                    </p:set>
                                    <p:anim calcmode="lin" valueType="num">
                                      <p:cBhvr additive="base">
                                        <p:cTn id="93" dur="500" fill="hold"/>
                                        <p:tgtEl>
                                          <p:spTgt spid="138257"/>
                                        </p:tgtEl>
                                        <p:attrNameLst>
                                          <p:attrName>ppt_x</p:attrName>
                                        </p:attrNameLst>
                                      </p:cBhvr>
                                      <p:tavLst>
                                        <p:tav tm="0">
                                          <p:val>
                                            <p:strVal val="#ppt_x"/>
                                          </p:val>
                                        </p:tav>
                                        <p:tav tm="100000">
                                          <p:val>
                                            <p:strVal val="#ppt_x"/>
                                          </p:val>
                                        </p:tav>
                                      </p:tavLst>
                                    </p:anim>
                                    <p:anim calcmode="lin" valueType="num">
                                      <p:cBhvr additive="base">
                                        <p:cTn id="94" dur="500" fill="hold"/>
                                        <p:tgtEl>
                                          <p:spTgt spid="138257"/>
                                        </p:tgtEl>
                                        <p:attrNameLst>
                                          <p:attrName>ppt_y</p:attrName>
                                        </p:attrNameLst>
                                      </p:cBhvr>
                                      <p:tavLst>
                                        <p:tav tm="0">
                                          <p:val>
                                            <p:strVal val="0-#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138258"/>
                                        </p:tgtEl>
                                        <p:attrNameLst>
                                          <p:attrName>style.visibility</p:attrName>
                                        </p:attrNameLst>
                                      </p:cBhvr>
                                      <p:to>
                                        <p:strVal val="visible"/>
                                      </p:to>
                                    </p:set>
                                    <p:anim calcmode="lin" valueType="num">
                                      <p:cBhvr additive="base">
                                        <p:cTn id="99" dur="500" fill="hold"/>
                                        <p:tgtEl>
                                          <p:spTgt spid="138258"/>
                                        </p:tgtEl>
                                        <p:attrNameLst>
                                          <p:attrName>ppt_x</p:attrName>
                                        </p:attrNameLst>
                                      </p:cBhvr>
                                      <p:tavLst>
                                        <p:tav tm="0">
                                          <p:val>
                                            <p:strVal val="1+#ppt_w/2"/>
                                          </p:val>
                                        </p:tav>
                                        <p:tav tm="100000">
                                          <p:val>
                                            <p:strVal val="#ppt_x"/>
                                          </p:val>
                                        </p:tav>
                                      </p:tavLst>
                                    </p:anim>
                                    <p:anim calcmode="lin" valueType="num">
                                      <p:cBhvr additive="base">
                                        <p:cTn id="100" dur="500" fill="hold"/>
                                        <p:tgtEl>
                                          <p:spTgt spid="138258"/>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6" fill="hold" grpId="0" nodeType="clickEffect">
                                  <p:stCondLst>
                                    <p:cond delay="0"/>
                                  </p:stCondLst>
                                  <p:childTnLst>
                                    <p:set>
                                      <p:cBhvr>
                                        <p:cTn id="104" dur="1" fill="hold">
                                          <p:stCondLst>
                                            <p:cond delay="0"/>
                                          </p:stCondLst>
                                        </p:cTn>
                                        <p:tgtEl>
                                          <p:spTgt spid="138259"/>
                                        </p:tgtEl>
                                        <p:attrNameLst>
                                          <p:attrName>style.visibility</p:attrName>
                                        </p:attrNameLst>
                                      </p:cBhvr>
                                      <p:to>
                                        <p:strVal val="visible"/>
                                      </p:to>
                                    </p:set>
                                    <p:anim calcmode="lin" valueType="num">
                                      <p:cBhvr additive="base">
                                        <p:cTn id="105" dur="500" fill="hold"/>
                                        <p:tgtEl>
                                          <p:spTgt spid="138259"/>
                                        </p:tgtEl>
                                        <p:attrNameLst>
                                          <p:attrName>ppt_x</p:attrName>
                                        </p:attrNameLst>
                                      </p:cBhvr>
                                      <p:tavLst>
                                        <p:tav tm="0">
                                          <p:val>
                                            <p:strVal val="1+#ppt_w/2"/>
                                          </p:val>
                                        </p:tav>
                                        <p:tav tm="100000">
                                          <p:val>
                                            <p:strVal val="#ppt_x"/>
                                          </p:val>
                                        </p:tav>
                                      </p:tavLst>
                                    </p:anim>
                                    <p:anim calcmode="lin" valueType="num">
                                      <p:cBhvr additive="base">
                                        <p:cTn id="106" dur="500" fill="hold"/>
                                        <p:tgtEl>
                                          <p:spTgt spid="138259"/>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12" fill="hold" grpId="0" nodeType="clickEffect">
                                  <p:stCondLst>
                                    <p:cond delay="0"/>
                                  </p:stCondLst>
                                  <p:childTnLst>
                                    <p:set>
                                      <p:cBhvr>
                                        <p:cTn id="110" dur="1" fill="hold">
                                          <p:stCondLst>
                                            <p:cond delay="0"/>
                                          </p:stCondLst>
                                        </p:cTn>
                                        <p:tgtEl>
                                          <p:spTgt spid="138260"/>
                                        </p:tgtEl>
                                        <p:attrNameLst>
                                          <p:attrName>style.visibility</p:attrName>
                                        </p:attrNameLst>
                                      </p:cBhvr>
                                      <p:to>
                                        <p:strVal val="visible"/>
                                      </p:to>
                                    </p:set>
                                    <p:anim calcmode="lin" valueType="num">
                                      <p:cBhvr additive="base">
                                        <p:cTn id="111" dur="500" fill="hold"/>
                                        <p:tgtEl>
                                          <p:spTgt spid="138260"/>
                                        </p:tgtEl>
                                        <p:attrNameLst>
                                          <p:attrName>ppt_x</p:attrName>
                                        </p:attrNameLst>
                                      </p:cBhvr>
                                      <p:tavLst>
                                        <p:tav tm="0">
                                          <p:val>
                                            <p:strVal val="0-#ppt_w/2"/>
                                          </p:val>
                                        </p:tav>
                                        <p:tav tm="100000">
                                          <p:val>
                                            <p:strVal val="#ppt_x"/>
                                          </p:val>
                                        </p:tav>
                                      </p:tavLst>
                                    </p:anim>
                                    <p:anim calcmode="lin" valueType="num">
                                      <p:cBhvr additive="base">
                                        <p:cTn id="112" dur="500" fill="hold"/>
                                        <p:tgtEl>
                                          <p:spTgt spid="138260"/>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6" presetClass="entr" presetSubtype="37" fill="hold" nodeType="clickEffect">
                                  <p:stCondLst>
                                    <p:cond delay="0"/>
                                  </p:stCondLst>
                                  <p:childTnLst>
                                    <p:set>
                                      <p:cBhvr>
                                        <p:cTn id="116" dur="1" fill="hold">
                                          <p:stCondLst>
                                            <p:cond delay="0"/>
                                          </p:stCondLst>
                                        </p:cTn>
                                        <p:tgtEl>
                                          <p:spTgt spid="138261"/>
                                        </p:tgtEl>
                                        <p:attrNameLst>
                                          <p:attrName>style.visibility</p:attrName>
                                        </p:attrNameLst>
                                      </p:cBhvr>
                                      <p:to>
                                        <p:strVal val="visible"/>
                                      </p:to>
                                    </p:set>
                                    <p:animEffect transition="in" filter="barn(outVertical)">
                                      <p:cBhvr>
                                        <p:cTn id="117" dur="500"/>
                                        <p:tgtEl>
                                          <p:spTgt spid="138261"/>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2" fill="hold" grpId="0" nodeType="clickEffect">
                                  <p:stCondLst>
                                    <p:cond delay="0"/>
                                  </p:stCondLst>
                                  <p:childTnLst>
                                    <p:set>
                                      <p:cBhvr>
                                        <p:cTn id="121" dur="1" fill="hold">
                                          <p:stCondLst>
                                            <p:cond delay="0"/>
                                          </p:stCondLst>
                                        </p:cTn>
                                        <p:tgtEl>
                                          <p:spTgt spid="138262"/>
                                        </p:tgtEl>
                                        <p:attrNameLst>
                                          <p:attrName>style.visibility</p:attrName>
                                        </p:attrNameLst>
                                      </p:cBhvr>
                                      <p:to>
                                        <p:strVal val="visible"/>
                                      </p:to>
                                    </p:set>
                                    <p:anim calcmode="lin" valueType="num">
                                      <p:cBhvr additive="base">
                                        <p:cTn id="122" dur="500" fill="hold"/>
                                        <p:tgtEl>
                                          <p:spTgt spid="138262"/>
                                        </p:tgtEl>
                                        <p:attrNameLst>
                                          <p:attrName>ppt_x</p:attrName>
                                        </p:attrNameLst>
                                      </p:cBhvr>
                                      <p:tavLst>
                                        <p:tav tm="0">
                                          <p:val>
                                            <p:strVal val="1+#ppt_w/2"/>
                                          </p:val>
                                        </p:tav>
                                        <p:tav tm="100000">
                                          <p:val>
                                            <p:strVal val="#ppt_x"/>
                                          </p:val>
                                        </p:tav>
                                      </p:tavLst>
                                    </p:anim>
                                    <p:anim calcmode="lin" valueType="num">
                                      <p:cBhvr additive="base">
                                        <p:cTn id="123" dur="500" fill="hold"/>
                                        <p:tgtEl>
                                          <p:spTgt spid="138262"/>
                                        </p:tgtEl>
                                        <p:attrNameLst>
                                          <p:attrName>ppt_y</p:attrName>
                                        </p:attrNameLst>
                                      </p:cBhvr>
                                      <p:tavLst>
                                        <p:tav tm="0">
                                          <p:val>
                                            <p:strVal val="#ppt_y"/>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12" fill="hold" grpId="0" nodeType="clickEffect">
                                  <p:stCondLst>
                                    <p:cond delay="0"/>
                                  </p:stCondLst>
                                  <p:childTnLst>
                                    <p:set>
                                      <p:cBhvr>
                                        <p:cTn id="127" dur="1" fill="hold">
                                          <p:stCondLst>
                                            <p:cond delay="0"/>
                                          </p:stCondLst>
                                        </p:cTn>
                                        <p:tgtEl>
                                          <p:spTgt spid="138263"/>
                                        </p:tgtEl>
                                        <p:attrNameLst>
                                          <p:attrName>style.visibility</p:attrName>
                                        </p:attrNameLst>
                                      </p:cBhvr>
                                      <p:to>
                                        <p:strVal val="visible"/>
                                      </p:to>
                                    </p:set>
                                    <p:anim calcmode="lin" valueType="num">
                                      <p:cBhvr additive="base">
                                        <p:cTn id="128" dur="500" fill="hold"/>
                                        <p:tgtEl>
                                          <p:spTgt spid="138263"/>
                                        </p:tgtEl>
                                        <p:attrNameLst>
                                          <p:attrName>ppt_x</p:attrName>
                                        </p:attrNameLst>
                                      </p:cBhvr>
                                      <p:tavLst>
                                        <p:tav tm="0">
                                          <p:val>
                                            <p:strVal val="0-#ppt_w/2"/>
                                          </p:val>
                                        </p:tav>
                                        <p:tav tm="100000">
                                          <p:val>
                                            <p:strVal val="#ppt_x"/>
                                          </p:val>
                                        </p:tav>
                                      </p:tavLst>
                                    </p:anim>
                                    <p:anim calcmode="lin" valueType="num">
                                      <p:cBhvr additive="base">
                                        <p:cTn id="129" dur="500" fill="hold"/>
                                        <p:tgtEl>
                                          <p:spTgt spid="138263"/>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9" fill="hold" grpId="0" nodeType="clickEffect">
                                  <p:stCondLst>
                                    <p:cond delay="0"/>
                                  </p:stCondLst>
                                  <p:childTnLst>
                                    <p:set>
                                      <p:cBhvr>
                                        <p:cTn id="133" dur="1" fill="hold">
                                          <p:stCondLst>
                                            <p:cond delay="0"/>
                                          </p:stCondLst>
                                        </p:cTn>
                                        <p:tgtEl>
                                          <p:spTgt spid="138264"/>
                                        </p:tgtEl>
                                        <p:attrNameLst>
                                          <p:attrName>style.visibility</p:attrName>
                                        </p:attrNameLst>
                                      </p:cBhvr>
                                      <p:to>
                                        <p:strVal val="visible"/>
                                      </p:to>
                                    </p:set>
                                    <p:anim calcmode="lin" valueType="num">
                                      <p:cBhvr additive="base">
                                        <p:cTn id="134" dur="500" fill="hold"/>
                                        <p:tgtEl>
                                          <p:spTgt spid="138264"/>
                                        </p:tgtEl>
                                        <p:attrNameLst>
                                          <p:attrName>ppt_x</p:attrName>
                                        </p:attrNameLst>
                                      </p:cBhvr>
                                      <p:tavLst>
                                        <p:tav tm="0">
                                          <p:val>
                                            <p:strVal val="0-#ppt_w/2"/>
                                          </p:val>
                                        </p:tav>
                                        <p:tav tm="100000">
                                          <p:val>
                                            <p:strVal val="#ppt_x"/>
                                          </p:val>
                                        </p:tav>
                                      </p:tavLst>
                                    </p:anim>
                                    <p:anim calcmode="lin" valueType="num">
                                      <p:cBhvr additive="base">
                                        <p:cTn id="135" dur="500" fill="hold"/>
                                        <p:tgtEl>
                                          <p:spTgt spid="1382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nimBg="1"/>
      <p:bldP spid="138243" grpId="0" animBg="1"/>
      <p:bldP spid="138245" grpId="0"/>
      <p:bldP spid="138246" grpId="0"/>
      <p:bldP spid="138249" grpId="0" animBg="1"/>
      <p:bldP spid="138251" grpId="0" animBg="1"/>
      <p:bldP spid="138252" grpId="0" animBg="1"/>
      <p:bldP spid="138254" grpId="0"/>
      <p:bldP spid="138255" grpId="0"/>
      <p:bldP spid="138257" grpId="0"/>
      <p:bldP spid="138258" grpId="0"/>
      <p:bldP spid="138259" grpId="0"/>
      <p:bldP spid="138260" grpId="0"/>
      <p:bldP spid="138262" grpId="0"/>
      <p:bldP spid="138263" grpId="0"/>
      <p:bldP spid="13826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19A433A4-105E-4E10-A1CA-D9EBCC313D35}" type="datetime1">
              <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78850" name="Text Box 2"/>
          <p:cNvSpPr txBox="1"/>
          <p:nvPr/>
        </p:nvSpPr>
        <p:spPr>
          <a:xfrm>
            <a:off x="1116013" y="2781300"/>
            <a:ext cx="7632700" cy="1920875"/>
          </a:xfrm>
          <a:prstGeom prst="rect">
            <a:avLst/>
          </a:prstGeom>
          <a:noFill/>
          <a:ln w="9525">
            <a:noFill/>
          </a:ln>
        </p:spPr>
        <p:txBody>
          <a:bodyPr>
            <a:spAutoFit/>
          </a:bodyPr>
          <a:p>
            <a:pPr eaLnBrk="1" hangingPunct="1"/>
            <a:r>
              <a:rPr lang="zh-CN" altLang="en-US" sz="4000" dirty="0">
                <a:solidFill>
                  <a:srgbClr val="FF0000"/>
                </a:solidFill>
                <a:latin typeface="黑体" panose="02010609060101010101" pitchFamily="49" charset="-122"/>
                <a:ea typeface="黑体" panose="02010609060101010101" pitchFamily="49" charset="-122"/>
              </a:rPr>
              <a:t>要   求</a:t>
            </a:r>
            <a:r>
              <a:rPr lang="zh-CN" altLang="en-US" sz="4000" dirty="0">
                <a:latin typeface="Arial" panose="020B0604020202020204" pitchFamily="34" charset="0"/>
              </a:rPr>
              <a:t>：</a:t>
            </a:r>
            <a:endParaRPr lang="zh-CN" altLang="en-US" sz="4000" dirty="0">
              <a:latin typeface="Arial" panose="020B0604020202020204" pitchFamily="34" charset="0"/>
            </a:endParaRPr>
          </a:p>
          <a:p>
            <a:pPr eaLnBrk="1" hangingPunct="1"/>
            <a:r>
              <a:rPr lang="zh-CN" altLang="en-US" sz="4000" dirty="0">
                <a:latin typeface="Arial" panose="020B0604020202020204" pitchFamily="34" charset="0"/>
              </a:rPr>
              <a:t>      先找出能表现人物个性的台词，然后概括其性格特点</a:t>
            </a:r>
            <a:endParaRPr lang="zh-CN" altLang="en-US" sz="4000" dirty="0">
              <a:latin typeface="Arial" panose="020B0604020202020204" pitchFamily="34" charset="0"/>
            </a:endParaRPr>
          </a:p>
        </p:txBody>
      </p:sp>
      <p:sp>
        <p:nvSpPr>
          <p:cNvPr id="78851" name="Text Box 3"/>
          <p:cNvSpPr txBox="1"/>
          <p:nvPr/>
        </p:nvSpPr>
        <p:spPr>
          <a:xfrm>
            <a:off x="663575" y="547688"/>
            <a:ext cx="7869238" cy="1190625"/>
          </a:xfrm>
          <a:prstGeom prst="rect">
            <a:avLst/>
          </a:prstGeom>
          <a:solidFill>
            <a:srgbClr val="FFFF99"/>
          </a:solidFill>
          <a:ln w="9525">
            <a:noFill/>
          </a:ln>
        </p:spPr>
        <p:txBody>
          <a:bodyPr>
            <a:spAutoFit/>
          </a:bodyPr>
          <a:p>
            <a:pPr eaLnBrk="1" hangingPunct="1">
              <a:buFont typeface="Wingdings" panose="05000000000000000000" pitchFamily="2" charset="2"/>
              <a:buChar char="Ø"/>
            </a:pPr>
            <a:r>
              <a:rPr lang="zh-CN" altLang="en-US" sz="3600" b="1" dirty="0">
                <a:latin typeface="Arial" panose="020B0604020202020204" pitchFamily="34" charset="0"/>
              </a:rPr>
              <a:t>王利发、常四爷、</a:t>
            </a:r>
            <a:r>
              <a:rPr lang="zh-CN" altLang="en-US" sz="3600" b="1" dirty="0">
                <a:latin typeface="Verdana" panose="020B0604030504040204" pitchFamily="34" charset="0"/>
              </a:rPr>
              <a:t>秦二爷、</a:t>
            </a:r>
            <a:r>
              <a:rPr lang="zh-CN" altLang="en-US" sz="3600" b="1" dirty="0">
                <a:latin typeface="Arial" panose="020B0604020202020204" pitchFamily="34" charset="0"/>
              </a:rPr>
              <a:t>松二爷各是什么样的形象？</a:t>
            </a:r>
            <a:endParaRPr lang="zh-CN" altLang="en-US" sz="3600" b="1" dirty="0">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fade">
                                      <p:cBhvr>
                                        <p:cTn id="7" dur="2000"/>
                                        <p:tgtEl>
                                          <p:spTgt spid="78851"/>
                                        </p:tgtEl>
                                      </p:cBhvr>
                                    </p:animEffect>
                                    <p:anim calcmode="lin" valueType="num">
                                      <p:cBhvr>
                                        <p:cTn id="8" dur="2000" fill="hold"/>
                                        <p:tgtEl>
                                          <p:spTgt spid="78851"/>
                                        </p:tgtEl>
                                        <p:attrNameLst>
                                          <p:attrName>ppt_w</p:attrName>
                                        </p:attrNameLst>
                                      </p:cBhvr>
                                      <p:tavLst>
                                        <p:tav tm="0" fmla="#ppt_w*sin(2.5*pi*$)">
                                          <p:val>
                                            <p:fltVal val="0.000000"/>
                                          </p:val>
                                        </p:tav>
                                        <p:tav tm="100000">
                                          <p:val>
                                            <p:fltVal val="1.000000"/>
                                          </p:val>
                                        </p:tav>
                                      </p:tavLst>
                                    </p:anim>
                                    <p:anim calcmode="lin" valueType="num">
                                      <p:cBhvr>
                                        <p:cTn id="9" dur="2000" fill="hold"/>
                                        <p:tgtEl>
                                          <p:spTgt spid="7885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1"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78850"/>
                                        </p:tgtEl>
                                        <p:attrNameLst>
                                          <p:attrName>style.visibility</p:attrName>
                                        </p:attrNameLst>
                                      </p:cBhvr>
                                      <p:to>
                                        <p:strVal val="visible"/>
                                      </p:to>
                                    </p:set>
                                    <p:animEffect transition="in" filter="slide(fromLeft)">
                                      <p:cBhvr>
                                        <p:cTn id="14" dur="500"/>
                                        <p:tgtEl>
                                          <p:spTgt spid="78850"/>
                                        </p:tgtEl>
                                      </p:cBhvr>
                                    </p:animEffect>
                                  </p:childTnLst>
                                  <p:subTnLst>
                                    <p:audio>
                                      <p:cMediaNode>
                                        <p:cTn display="0" masterRel="sameClick">
                                          <p:stCondLst>
                                            <p:cond evt="begin" delay="0">
                                              <p:tn val="12"/>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WordArt 2"/>
          <p:cNvSpPr>
            <a:spLocks noTextEdit="1"/>
          </p:cNvSpPr>
          <p:nvPr/>
        </p:nvSpPr>
        <p:spPr>
          <a:xfrm>
            <a:off x="2268538" y="620713"/>
            <a:ext cx="4608512" cy="1295400"/>
          </a:xfrm>
          <a:prstGeom prst="rect">
            <a:avLst/>
          </a:prstGeom>
        </p:spPr>
        <p:txBody>
          <a:bodyPr wrap="none" fromWordArt="1">
            <a:prstTxWarp prst="textPlain">
              <a:avLst>
                <a:gd name="adj" fmla="val 50000"/>
              </a:avLst>
            </a:prstTxWarp>
            <a:normAutofit/>
            <a:scene3d>
              <a:camera prst="legacyPerspectiveTopLeft">
                <a:rot lat="0" lon="0" rev="0"/>
              </a:camera>
              <a:lightRig rig="legacyNormal3" dir="r"/>
            </a:scene3d>
            <a:sp3d extrusionH="201600" prstMaterial="legacyMatte">
              <a:extrusionClr>
                <a:srgbClr val="FFFFFF"/>
              </a:extrusionClr>
            </a:sp3d>
          </a:bodyPr>
          <a:p>
            <a:pPr algn="ctr"/>
            <a:r>
              <a:rPr lang="zh-CN" altLang="en-US" sz="3600" b="1">
                <a:gradFill rotWithShape="1">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scaled="1"/>
                  <a:tileRect/>
                </a:gradFill>
                <a:latin typeface="华文行楷" charset="0"/>
                <a:ea typeface="华文行楷" charset="0"/>
              </a:rPr>
              <a:t>人物名片一</a:t>
            </a:r>
            <a:endParaRPr lang="zh-CN" altLang="en-US" sz="3600" b="1">
              <a:gradFill rotWithShape="1">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5400000" scaled="1"/>
                <a:tileRect/>
              </a:gradFill>
              <a:latin typeface="华文行楷" charset="0"/>
              <a:ea typeface="华文行楷" charset="0"/>
            </a:endParaRPr>
          </a:p>
        </p:txBody>
      </p:sp>
      <p:sp>
        <p:nvSpPr>
          <p:cNvPr id="139267" name="Text Box 3"/>
          <p:cNvSpPr txBox="1"/>
          <p:nvPr/>
        </p:nvSpPr>
        <p:spPr>
          <a:xfrm>
            <a:off x="755650" y="2276475"/>
            <a:ext cx="7704138" cy="3262313"/>
          </a:xfrm>
          <a:prstGeom prst="rect">
            <a:avLst/>
          </a:prstGeom>
          <a:solidFill>
            <a:srgbClr val="FFCCFF"/>
          </a:solidFill>
          <a:ln w="88900" cap="flat" cmpd="sng">
            <a:solidFill>
              <a:srgbClr val="FF99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en-US" altLang="zh-CN" sz="2800" b="1" dirty="0">
                <a:solidFill>
                  <a:srgbClr val="66FF33"/>
                </a:solidFill>
                <a:latin typeface="Times New Roman" panose="02020603050405020304" pitchFamily="18" charset="0"/>
                <a:ea typeface="楷体_GB2312" pitchFamily="49" charset="-122"/>
              </a:rPr>
              <a:t>                              </a:t>
            </a:r>
            <a:r>
              <a:rPr lang="zh-CN" altLang="en-US" sz="4000" b="1" dirty="0">
                <a:latin typeface="Times New Roman" panose="02020603050405020304" pitchFamily="18" charset="0"/>
                <a:ea typeface="楷体_GB2312" pitchFamily="49" charset="-122"/>
              </a:rPr>
              <a:t>王利发</a:t>
            </a:r>
            <a:endParaRPr lang="zh-CN" altLang="en-US" sz="4000" b="1" dirty="0">
              <a:latin typeface="Times New Roman" panose="02020603050405020304" pitchFamily="18" charset="0"/>
              <a:ea typeface="楷体_GB2312" pitchFamily="49" charset="-122"/>
            </a:endParaRPr>
          </a:p>
          <a:p>
            <a:pPr marL="0" lvl="0" indent="0" eaLnBrk="1" hangingPunct="1">
              <a:spcBef>
                <a:spcPct val="50000"/>
              </a:spcBef>
              <a:buClrTx/>
              <a:buSzTx/>
              <a:buFontTx/>
              <a:buNone/>
            </a:pPr>
            <a:r>
              <a:rPr lang="zh-CN" altLang="en-US" sz="3600" b="1" dirty="0">
                <a:latin typeface="Times New Roman" panose="02020603050405020304" pitchFamily="18" charset="0"/>
                <a:ea typeface="楷体_GB2312" pitchFamily="49" charset="-122"/>
              </a:rPr>
              <a:t>身份：</a:t>
            </a:r>
            <a:endParaRPr lang="zh-CN" altLang="en-US" sz="3600" b="1" dirty="0">
              <a:latin typeface="Times New Roman" panose="02020603050405020304" pitchFamily="18" charset="0"/>
              <a:ea typeface="楷体_GB2312" pitchFamily="49" charset="-122"/>
            </a:endParaRPr>
          </a:p>
          <a:p>
            <a:pPr marL="0" lvl="0" indent="0" eaLnBrk="1" hangingPunct="1">
              <a:spcBef>
                <a:spcPct val="50000"/>
              </a:spcBef>
              <a:buClrTx/>
              <a:buSzTx/>
              <a:buFontTx/>
              <a:buNone/>
            </a:pPr>
            <a:r>
              <a:rPr lang="zh-CN" altLang="en-US" sz="3600" b="1" dirty="0">
                <a:latin typeface="Times New Roman" panose="02020603050405020304" pitchFamily="18" charset="0"/>
                <a:ea typeface="楷体_GB2312" pitchFamily="49" charset="-122"/>
              </a:rPr>
              <a:t>个性语言：</a:t>
            </a:r>
            <a:endParaRPr lang="zh-CN" altLang="en-US" sz="3600" b="1" dirty="0">
              <a:latin typeface="Times New Roman" panose="02020603050405020304" pitchFamily="18" charset="0"/>
              <a:ea typeface="楷体_GB2312" pitchFamily="49" charset="-122"/>
            </a:endParaRPr>
          </a:p>
          <a:p>
            <a:pPr marL="0" lvl="0" indent="0" eaLnBrk="1" hangingPunct="1">
              <a:spcBef>
                <a:spcPct val="50000"/>
              </a:spcBef>
              <a:buClrTx/>
              <a:buSzTx/>
              <a:buFontTx/>
              <a:buNone/>
            </a:pPr>
            <a:r>
              <a:rPr lang="zh-CN" altLang="en-US" sz="3600" b="1" dirty="0">
                <a:latin typeface="Times New Roman" panose="02020603050405020304" pitchFamily="18" charset="0"/>
                <a:ea typeface="楷体_GB2312" pitchFamily="49" charset="-122"/>
              </a:rPr>
              <a:t>主要活动：</a:t>
            </a:r>
            <a:endParaRPr lang="zh-CN" altLang="en-US" sz="3600" b="1" dirty="0">
              <a:latin typeface="Times New Roman" panose="02020603050405020304" pitchFamily="18" charset="0"/>
              <a:ea typeface="楷体_GB2312" pitchFamily="49" charset="-122"/>
            </a:endParaRPr>
          </a:p>
        </p:txBody>
      </p:sp>
      <p:sp>
        <p:nvSpPr>
          <p:cNvPr id="139268" name="Text Box 4"/>
          <p:cNvSpPr txBox="1"/>
          <p:nvPr/>
        </p:nvSpPr>
        <p:spPr>
          <a:xfrm>
            <a:off x="3492500" y="3141663"/>
            <a:ext cx="2663825"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zh-CN" altLang="en-US" sz="3600" b="1" dirty="0">
                <a:solidFill>
                  <a:srgbClr val="0000FF"/>
                </a:solidFill>
                <a:latin typeface="Times New Roman" panose="02020603050405020304" pitchFamily="18" charset="0"/>
                <a:ea typeface="楷体_GB2312" pitchFamily="49" charset="-122"/>
              </a:rPr>
              <a:t>茶馆掌柜</a:t>
            </a:r>
            <a:endParaRPr lang="zh-CN" altLang="en-US" sz="3600" b="1" dirty="0">
              <a:solidFill>
                <a:srgbClr val="0000FF"/>
              </a:solidFill>
              <a:latin typeface="Times New Roman" panose="02020603050405020304" pitchFamily="18" charset="0"/>
              <a:ea typeface="楷体_GB2312" pitchFamily="49" charset="-122"/>
            </a:endParaRPr>
          </a:p>
        </p:txBody>
      </p:sp>
      <p:sp>
        <p:nvSpPr>
          <p:cNvPr id="139269" name="Text Box 5"/>
          <p:cNvSpPr txBox="1"/>
          <p:nvPr/>
        </p:nvSpPr>
        <p:spPr>
          <a:xfrm>
            <a:off x="3419475" y="4868863"/>
            <a:ext cx="3313113"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zh-CN" altLang="en-US" sz="3600" b="1" dirty="0">
                <a:solidFill>
                  <a:srgbClr val="0000FF"/>
                </a:solidFill>
                <a:latin typeface="Times New Roman" panose="02020603050405020304" pitchFamily="18" charset="0"/>
                <a:ea typeface="楷体_GB2312" pitchFamily="49" charset="-122"/>
              </a:rPr>
              <a:t>应酬顾客</a:t>
            </a:r>
            <a:endParaRPr lang="zh-CN" altLang="en-US" sz="3600" b="1" dirty="0">
              <a:solidFill>
                <a:srgbClr val="0000FF"/>
              </a:solidFill>
              <a:latin typeface="Times New Roman" panose="02020603050405020304" pitchFamily="18" charset="0"/>
              <a:ea typeface="楷体_GB2312" pitchFamily="49" charset="-122"/>
            </a:endParaRPr>
          </a:p>
        </p:txBody>
      </p:sp>
      <p:sp>
        <p:nvSpPr>
          <p:cNvPr id="139270" name="Text Box 6"/>
          <p:cNvSpPr txBox="1"/>
          <p:nvPr/>
        </p:nvSpPr>
        <p:spPr>
          <a:xfrm>
            <a:off x="3421063" y="3717925"/>
            <a:ext cx="4967287" cy="11906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zh-CN" altLang="en-US" sz="3600" b="1" dirty="0">
                <a:solidFill>
                  <a:srgbClr val="0000FF"/>
                </a:solidFill>
                <a:latin typeface="Times New Roman" panose="02020603050405020304" pitchFamily="18" charset="0"/>
                <a:ea typeface="楷体_GB2312" pitchFamily="49" charset="-122"/>
              </a:rPr>
              <a:t>多说好话，多请安，讨人人的喜欢</a:t>
            </a:r>
            <a:endParaRPr lang="zh-CN" altLang="en-US" sz="3600" b="1" dirty="0">
              <a:solidFill>
                <a:srgbClr val="0000FF"/>
              </a:solidFill>
              <a:latin typeface="Times New Roman" panose="02020603050405020304" pitchFamily="18"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9267"/>
                                        </p:tgtEl>
                                        <p:attrNameLst>
                                          <p:attrName>style.visibility</p:attrName>
                                        </p:attrNameLst>
                                      </p:cBhvr>
                                      <p:to>
                                        <p:strVal val="visible"/>
                                      </p:to>
                                    </p:set>
                                    <p:anim calcmode="lin" valueType="num">
                                      <p:cBhvr>
                                        <p:cTn id="7" dur="500" fill="hold"/>
                                        <p:tgtEl>
                                          <p:spTgt spid="139267"/>
                                        </p:tgtEl>
                                        <p:attrNameLst>
                                          <p:attrName>ppt_w</p:attrName>
                                        </p:attrNameLst>
                                      </p:cBhvr>
                                      <p:tavLst>
                                        <p:tav tm="0">
                                          <p:val>
                                            <p:fltVal val="0.000000"/>
                                          </p:val>
                                        </p:tav>
                                        <p:tav tm="100000">
                                          <p:val>
                                            <p:strVal val="#ppt_w"/>
                                          </p:val>
                                        </p:tav>
                                      </p:tavLst>
                                    </p:anim>
                                    <p:anim calcmode="lin" valueType="num">
                                      <p:cBhvr>
                                        <p:cTn id="8" dur="500" fill="hold"/>
                                        <p:tgtEl>
                                          <p:spTgt spid="139267"/>
                                        </p:tgtEl>
                                        <p:attrNameLst>
                                          <p:attrName>ppt_h</p:attrName>
                                        </p:attrNameLst>
                                      </p:cBhvr>
                                      <p:tavLst>
                                        <p:tav tm="0">
                                          <p:val>
                                            <p:fltVal val="0.000000"/>
                                          </p:val>
                                        </p:tav>
                                        <p:tav tm="100000">
                                          <p:val>
                                            <p:strVal val="#ppt_h"/>
                                          </p:val>
                                        </p:tav>
                                      </p:tavLst>
                                    </p:anim>
                                    <p:anim calcmode="lin" valueType="num">
                                      <p:cBhvr>
                                        <p:cTn id="9" dur="500" fill="hold"/>
                                        <p:tgtEl>
                                          <p:spTgt spid="139267"/>
                                        </p:tgtEl>
                                        <p:attrNameLst>
                                          <p:attrName>style.rotation</p:attrName>
                                        </p:attrNameLst>
                                      </p:cBhvr>
                                      <p:tavLst>
                                        <p:tav tm="0">
                                          <p:val>
                                            <p:fltVal val="360.000000"/>
                                          </p:val>
                                        </p:tav>
                                        <p:tav tm="100000">
                                          <p:val>
                                            <p:fltVal val="0.000000"/>
                                          </p:val>
                                        </p:tav>
                                      </p:tavLst>
                                    </p:anim>
                                    <p:animEffect transition="in" filter="fade">
                                      <p:cBhvr>
                                        <p:cTn id="10" dur="500"/>
                                        <p:tgtEl>
                                          <p:spTgt spid="139267"/>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139268"/>
                                        </p:tgtEl>
                                        <p:attrNameLst>
                                          <p:attrName>style.visibility</p:attrName>
                                        </p:attrNameLst>
                                      </p:cBhvr>
                                      <p:to>
                                        <p:strVal val="visible"/>
                                      </p:to>
                                    </p:set>
                                    <p:anim calcmode="discrete" valueType="clr">
                                      <p:cBhvr override="childStyle">
                                        <p:cTn id="15" dur="80"/>
                                        <p:tgtEl>
                                          <p:spTgt spid="13926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39268"/>
                                        </p:tgtEl>
                                        <p:attrNameLst>
                                          <p:attrName>fillcolor</p:attrName>
                                        </p:attrNameLst>
                                      </p:cBhvr>
                                      <p:tavLst>
                                        <p:tav tm="0">
                                          <p:val>
                                            <p:clrVal>
                                              <a:schemeClr val="accent2"/>
                                            </p:clrVal>
                                          </p:val>
                                        </p:tav>
                                        <p:tav tm="50000">
                                          <p:val>
                                            <p:clrVal>
                                              <a:schemeClr val="hlink"/>
                                            </p:clrVal>
                                          </p:val>
                                        </p:tav>
                                      </p:tavLst>
                                    </p:anim>
                                    <p:set>
                                      <p:cBhvr>
                                        <p:cTn id="17" dur="80"/>
                                        <p:tgtEl>
                                          <p:spTgt spid="139268"/>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39270"/>
                                        </p:tgtEl>
                                        <p:attrNameLst>
                                          <p:attrName>style.visibility</p:attrName>
                                        </p:attrNameLst>
                                      </p:cBhvr>
                                      <p:to>
                                        <p:strVal val="visible"/>
                                      </p:to>
                                    </p:set>
                                    <p:anim calcmode="discrete" valueType="clr">
                                      <p:cBhvr override="childStyle">
                                        <p:cTn id="22" dur="80"/>
                                        <p:tgtEl>
                                          <p:spTgt spid="139270"/>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39270"/>
                                        </p:tgtEl>
                                        <p:attrNameLst>
                                          <p:attrName>fillcolor</p:attrName>
                                        </p:attrNameLst>
                                      </p:cBhvr>
                                      <p:tavLst>
                                        <p:tav tm="0">
                                          <p:val>
                                            <p:clrVal>
                                              <a:schemeClr val="accent2"/>
                                            </p:clrVal>
                                          </p:val>
                                        </p:tav>
                                        <p:tav tm="50000">
                                          <p:val>
                                            <p:clrVal>
                                              <a:schemeClr val="hlink"/>
                                            </p:clrVal>
                                          </p:val>
                                        </p:tav>
                                      </p:tavLst>
                                    </p:anim>
                                    <p:set>
                                      <p:cBhvr>
                                        <p:cTn id="24" dur="80"/>
                                        <p:tgtEl>
                                          <p:spTgt spid="139270"/>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39269"/>
                                        </p:tgtEl>
                                        <p:attrNameLst>
                                          <p:attrName>style.visibility</p:attrName>
                                        </p:attrNameLst>
                                      </p:cBhvr>
                                      <p:to>
                                        <p:strVal val="visible"/>
                                      </p:to>
                                    </p:set>
                                    <p:anim calcmode="discrete" valueType="clr">
                                      <p:cBhvr override="childStyle">
                                        <p:cTn id="29" dur="80"/>
                                        <p:tgtEl>
                                          <p:spTgt spid="139269"/>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39269"/>
                                        </p:tgtEl>
                                        <p:attrNameLst>
                                          <p:attrName>fillcolor</p:attrName>
                                        </p:attrNameLst>
                                      </p:cBhvr>
                                      <p:tavLst>
                                        <p:tav tm="0">
                                          <p:val>
                                            <p:clrVal>
                                              <a:schemeClr val="accent2"/>
                                            </p:clrVal>
                                          </p:val>
                                        </p:tav>
                                        <p:tav tm="50000">
                                          <p:val>
                                            <p:clrVal>
                                              <a:schemeClr val="hlink"/>
                                            </p:clrVal>
                                          </p:val>
                                        </p:tav>
                                      </p:tavLst>
                                    </p:anim>
                                    <p:set>
                                      <p:cBhvr>
                                        <p:cTn id="31" dur="80"/>
                                        <p:tgtEl>
                                          <p:spTgt spid="1392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animBg="1"/>
      <p:bldP spid="139268" grpId="0"/>
      <p:bldP spid="139269" grpId="0"/>
      <p:bldP spid="1392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WordArt 2"/>
          <p:cNvSpPr>
            <a:spLocks noTextEdit="1"/>
          </p:cNvSpPr>
          <p:nvPr/>
        </p:nvSpPr>
        <p:spPr>
          <a:xfrm>
            <a:off x="214313" y="0"/>
            <a:ext cx="3024187" cy="1008063"/>
          </a:xfrm>
          <a:prstGeom prst="rect">
            <a:avLst/>
          </a:prstGeom>
        </p:spPr>
        <p:txBody>
          <a:bodyPr wrap="none" fromWordArt="1">
            <a:prstTxWarp prst="textPlain">
              <a:avLst>
                <a:gd name="adj" fmla="val 50000"/>
              </a:avLst>
            </a:prstTxWarp>
            <a:normAutofit/>
          </a:bodyPr>
          <a:p>
            <a:pPr algn="ctr"/>
            <a:r>
              <a:rPr lang="zh-CN" altLang="en-US" sz="3600" b="1" spc="720">
                <a:solidFill>
                  <a:schemeClr val="tx1"/>
                </a:solidFill>
                <a:effectLst>
                  <a:outerShdw dist="45791" dir="3378595" algn="ctr" rotWithShape="0">
                    <a:srgbClr val="4D4D4D">
                      <a:alpha val="78000"/>
                    </a:srgbClr>
                  </a:outerShdw>
                </a:effectLst>
                <a:latin typeface="隶书" charset="0"/>
                <a:ea typeface="隶书" charset="0"/>
              </a:rPr>
              <a:t>体验人物特点</a:t>
            </a:r>
            <a:endParaRPr lang="zh-CN" altLang="en-US" sz="3600" b="1" spc="720">
              <a:solidFill>
                <a:schemeClr val="tx1"/>
              </a:solidFill>
              <a:effectLst>
                <a:outerShdw dist="45791" dir="3378595" algn="ctr" rotWithShape="0">
                  <a:srgbClr val="4D4D4D">
                    <a:alpha val="78000"/>
                  </a:srgbClr>
                </a:outerShdw>
              </a:effectLst>
              <a:latin typeface="隶书" charset="0"/>
              <a:ea typeface="隶书" charset="0"/>
            </a:endParaRPr>
          </a:p>
        </p:txBody>
      </p:sp>
      <p:sp>
        <p:nvSpPr>
          <p:cNvPr id="47107" name="WordArt 3"/>
          <p:cNvSpPr>
            <a:spLocks noTextEdit="1"/>
          </p:cNvSpPr>
          <p:nvPr/>
        </p:nvSpPr>
        <p:spPr>
          <a:xfrm rot="5400000">
            <a:off x="-614362" y="2817813"/>
            <a:ext cx="3024187" cy="1366837"/>
          </a:xfrm>
          <a:prstGeom prst="rect">
            <a:avLst/>
          </a:prstGeom>
        </p:spPr>
        <p:txBody>
          <a:bodyPr vert="eaVert" wrap="none" fromWordArt="1">
            <a:prstTxWarp prst="textPlain">
              <a:avLst>
                <a:gd name="adj" fmla="val 50000"/>
              </a:avLst>
            </a:prstTxWarp>
            <a:normAutofit/>
          </a:bodyPr>
          <a:p>
            <a:pPr algn="ctr"/>
            <a:r>
              <a:rPr lang="zh-CN" altLang="en-US" sz="3600" b="1">
                <a:ln w="12700" cap="flat" cmpd="sng">
                  <a:solidFill>
                    <a:srgbClr val="990000"/>
                  </a:solidFill>
                  <a:prstDash val="solid"/>
                  <a:headEnd type="none" w="med" len="med"/>
                  <a:tailEnd type="none" w="med" len="med"/>
                </a:ln>
                <a:solidFill>
                  <a:srgbClr val="FFCCFF"/>
                </a:solidFill>
                <a:effectLst>
                  <a:outerShdw dist="53882" dir="2699999" algn="ctr" rotWithShape="0">
                    <a:srgbClr val="CBCBCB">
                      <a:alpha val="78000"/>
                    </a:srgbClr>
                  </a:outerShdw>
                </a:effectLst>
                <a:latin typeface="华文新魏" charset="0"/>
                <a:ea typeface="华文新魏" charset="0"/>
              </a:rPr>
              <a:t>王利发</a:t>
            </a:r>
            <a:endParaRPr lang="zh-CN" altLang="en-US" sz="3600" b="1">
              <a:ln w="12700" cap="flat" cmpd="sng">
                <a:solidFill>
                  <a:srgbClr val="990000"/>
                </a:solidFill>
                <a:prstDash val="solid"/>
                <a:headEnd type="none" w="med" len="med"/>
                <a:tailEnd type="none" w="med" len="med"/>
              </a:ln>
              <a:solidFill>
                <a:srgbClr val="FFCCFF"/>
              </a:solidFill>
              <a:effectLst>
                <a:outerShdw dist="53882" dir="2699999" algn="ctr" rotWithShape="0">
                  <a:srgbClr val="CBCBCB">
                    <a:alpha val="78000"/>
                  </a:srgbClr>
                </a:outerShdw>
              </a:effectLst>
              <a:latin typeface="华文新魏" charset="0"/>
              <a:ea typeface="华文新魏" charset="0"/>
            </a:endParaRPr>
          </a:p>
        </p:txBody>
      </p:sp>
      <p:sp>
        <p:nvSpPr>
          <p:cNvPr id="140292" name="Text Box 4"/>
          <p:cNvSpPr txBox="1"/>
          <p:nvPr/>
        </p:nvSpPr>
        <p:spPr>
          <a:xfrm>
            <a:off x="1836738" y="1933575"/>
            <a:ext cx="489585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zh-CN" altLang="en-US" sz="2800" b="1" dirty="0">
                <a:latin typeface="Times New Roman" panose="02020603050405020304" pitchFamily="18" charset="0"/>
                <a:ea typeface="楷体_GB2312" pitchFamily="49" charset="-122"/>
              </a:rPr>
              <a:t>坐一坐！有您在我这儿坐坐，我脸上有光！</a:t>
            </a:r>
            <a:endParaRPr lang="zh-CN" altLang="en-US" sz="2800" b="1" dirty="0">
              <a:latin typeface="Times New Roman" panose="02020603050405020304" pitchFamily="18" charset="0"/>
              <a:ea typeface="楷体_GB2312" pitchFamily="49" charset="-122"/>
            </a:endParaRPr>
          </a:p>
        </p:txBody>
      </p:sp>
      <p:sp>
        <p:nvSpPr>
          <p:cNvPr id="140293" name="Text Box 5"/>
          <p:cNvSpPr txBox="1"/>
          <p:nvPr/>
        </p:nvSpPr>
        <p:spPr>
          <a:xfrm>
            <a:off x="1843088" y="3275013"/>
            <a:ext cx="4751387" cy="22288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zh-CN" altLang="en-US" sz="2800" b="1" dirty="0">
                <a:latin typeface="Times New Roman" panose="02020603050405020304" pitchFamily="18" charset="0"/>
                <a:ea typeface="楷体_GB2312" pitchFamily="49" charset="-122"/>
              </a:rPr>
              <a:t>二爷，您说的对，太对了！可是，这点小事用不着您分心，您派管事的来一趟，我跟他商量，该长多少租钱，我一定照办！是！嗻！</a:t>
            </a:r>
            <a:endParaRPr lang="zh-CN" altLang="en-US" sz="2800" b="1" dirty="0">
              <a:latin typeface="Times New Roman" panose="02020603050405020304" pitchFamily="18" charset="0"/>
              <a:ea typeface="楷体_GB2312" pitchFamily="49" charset="-122"/>
            </a:endParaRPr>
          </a:p>
        </p:txBody>
      </p:sp>
      <p:sp>
        <p:nvSpPr>
          <p:cNvPr id="140294" name="Text Box 6"/>
          <p:cNvSpPr txBox="1"/>
          <p:nvPr/>
        </p:nvSpPr>
        <p:spPr>
          <a:xfrm>
            <a:off x="6767513" y="1989138"/>
            <a:ext cx="2376487"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zh-CN" altLang="en-US" sz="4000" b="1" dirty="0">
                <a:solidFill>
                  <a:srgbClr val="FF0000"/>
                </a:solidFill>
                <a:latin typeface="Times New Roman" panose="02020603050405020304" pitchFamily="18" charset="0"/>
                <a:ea typeface="楷体_GB2312" pitchFamily="49" charset="-122"/>
              </a:rPr>
              <a:t>善于奉承</a:t>
            </a:r>
            <a:endParaRPr lang="zh-CN" altLang="en-US" sz="4000" b="1" dirty="0">
              <a:solidFill>
                <a:srgbClr val="FF0000"/>
              </a:solidFill>
              <a:latin typeface="Times New Roman" panose="02020603050405020304" pitchFamily="18" charset="0"/>
              <a:ea typeface="楷体_GB2312" pitchFamily="49" charset="-122"/>
            </a:endParaRPr>
          </a:p>
        </p:txBody>
      </p:sp>
      <p:sp>
        <p:nvSpPr>
          <p:cNvPr id="140295" name="Text Box 7"/>
          <p:cNvSpPr txBox="1"/>
          <p:nvPr/>
        </p:nvSpPr>
        <p:spPr>
          <a:xfrm>
            <a:off x="6856413" y="3860800"/>
            <a:ext cx="2376487"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zh-CN" altLang="en-US" sz="4000" b="1" dirty="0">
                <a:solidFill>
                  <a:srgbClr val="FF0000"/>
                </a:solidFill>
                <a:latin typeface="Times New Roman" panose="02020603050405020304" pitchFamily="18" charset="0"/>
                <a:ea typeface="楷体_GB2312" pitchFamily="49" charset="-122"/>
              </a:rPr>
              <a:t>精明圆滑</a:t>
            </a:r>
            <a:endParaRPr lang="zh-CN" altLang="en-US" sz="4000" dirty="0">
              <a:solidFill>
                <a:srgbClr val="FF0000"/>
              </a:solidFill>
              <a:latin typeface="Times New Roman" panose="02020603050405020304" pitchFamily="18" charset="0"/>
              <a:ea typeface="楷体_GB2312" pitchFamily="49" charset="-122"/>
            </a:endParaRPr>
          </a:p>
        </p:txBody>
      </p:sp>
      <p:sp>
        <p:nvSpPr>
          <p:cNvPr id="140296" name="Text Box 8"/>
          <p:cNvSpPr txBox="1"/>
          <p:nvPr/>
        </p:nvSpPr>
        <p:spPr>
          <a:xfrm>
            <a:off x="4249738" y="50800"/>
            <a:ext cx="4643437" cy="15700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zh-CN" altLang="en-US" sz="3200" b="1" dirty="0">
                <a:solidFill>
                  <a:srgbClr val="C00000"/>
                </a:solidFill>
                <a:latin typeface="Times New Roman" panose="02020603050405020304" pitchFamily="18" charset="0"/>
                <a:ea typeface="楷体_GB2312" pitchFamily="49" charset="-122"/>
              </a:rPr>
              <a:t>你觉得王利发是什么样的人？请从课文中找根据。</a:t>
            </a:r>
            <a:endParaRPr lang="zh-CN" altLang="en-US" sz="3200" b="1" dirty="0">
              <a:solidFill>
                <a:srgbClr val="C00000"/>
              </a:solidFill>
              <a:latin typeface="Times New Roman" panose="02020603050405020304" pitchFamily="18"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40296"/>
                                        </p:tgtEl>
                                      </p:cBhvr>
                                    </p:animEffect>
                                    <p:set>
                                      <p:cBhvr>
                                        <p:cTn id="7" dur="1" fill="hold">
                                          <p:stCondLst>
                                            <p:cond delay="499"/>
                                          </p:stCondLst>
                                        </p:cTn>
                                        <p:tgtEl>
                                          <p:spTgt spid="14029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0292"/>
                                        </p:tgtEl>
                                        <p:attrNameLst>
                                          <p:attrName>style.visibility</p:attrName>
                                        </p:attrNameLst>
                                      </p:cBhvr>
                                      <p:to>
                                        <p:strVal val="visible"/>
                                      </p:to>
                                    </p:set>
                                    <p:animEffect transition="in" filter="randombar(horizontal)">
                                      <p:cBhvr>
                                        <p:cTn id="12" dur="500"/>
                                        <p:tgtEl>
                                          <p:spTgt spid="140292"/>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40294"/>
                                        </p:tgtEl>
                                        <p:attrNameLst>
                                          <p:attrName>style.visibility</p:attrName>
                                        </p:attrNameLst>
                                      </p:cBhvr>
                                      <p:to>
                                        <p:strVal val="visible"/>
                                      </p:to>
                                    </p:set>
                                    <p:anim calcmode="lin" valueType="num">
                                      <p:cBhvr>
                                        <p:cTn id="17" dur="1000" fill="hold"/>
                                        <p:tgtEl>
                                          <p:spTgt spid="140294"/>
                                        </p:tgtEl>
                                        <p:attrNameLst>
                                          <p:attrName>ppt_x</p:attrName>
                                        </p:attrNameLst>
                                      </p:cBhvr>
                                      <p:tavLst>
                                        <p:tav tm="0">
                                          <p:val>
                                            <p:strVal val="#ppt_x-.2"/>
                                          </p:val>
                                        </p:tav>
                                        <p:tav tm="100000">
                                          <p:val>
                                            <p:strVal val="#ppt_x"/>
                                          </p:val>
                                        </p:tav>
                                      </p:tavLst>
                                    </p:anim>
                                    <p:anim calcmode="lin" valueType="num">
                                      <p:cBhvr>
                                        <p:cTn id="18" dur="1000" fill="hold"/>
                                        <p:tgtEl>
                                          <p:spTgt spid="14029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029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0293"/>
                                        </p:tgtEl>
                                        <p:attrNameLst>
                                          <p:attrName>style.visibility</p:attrName>
                                        </p:attrNameLst>
                                      </p:cBhvr>
                                      <p:to>
                                        <p:strVal val="visible"/>
                                      </p:to>
                                    </p:set>
                                    <p:animEffect transition="in" filter="randombar(horizontal)">
                                      <p:cBhvr>
                                        <p:cTn id="24" dur="500"/>
                                        <p:tgtEl>
                                          <p:spTgt spid="140293"/>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40295"/>
                                        </p:tgtEl>
                                        <p:attrNameLst>
                                          <p:attrName>style.visibility</p:attrName>
                                        </p:attrNameLst>
                                      </p:cBhvr>
                                      <p:to>
                                        <p:strVal val="visible"/>
                                      </p:to>
                                    </p:set>
                                    <p:anim calcmode="lin" valueType="num">
                                      <p:cBhvr>
                                        <p:cTn id="29" dur="1000" fill="hold"/>
                                        <p:tgtEl>
                                          <p:spTgt spid="140295"/>
                                        </p:tgtEl>
                                        <p:attrNameLst>
                                          <p:attrName>ppt_x</p:attrName>
                                        </p:attrNameLst>
                                      </p:cBhvr>
                                      <p:tavLst>
                                        <p:tav tm="0">
                                          <p:val>
                                            <p:strVal val="#ppt_x-.2"/>
                                          </p:val>
                                        </p:tav>
                                        <p:tav tm="100000">
                                          <p:val>
                                            <p:strVal val="#ppt_x"/>
                                          </p:val>
                                        </p:tav>
                                      </p:tavLst>
                                    </p:anim>
                                    <p:anim calcmode="lin" valueType="num">
                                      <p:cBhvr>
                                        <p:cTn id="30" dur="1000" fill="hold"/>
                                        <p:tgtEl>
                                          <p:spTgt spid="14029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40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p:bldP spid="140293" grpId="0"/>
      <p:bldP spid="140294" grpId="0"/>
      <p:bldP spid="140295" grpId="0"/>
      <p:bldP spid="14029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Picture 2" descr="茶壶"/>
          <p:cNvPicPr>
            <a:picLocks noChangeAspect="1"/>
          </p:cNvPicPr>
          <p:nvPr/>
        </p:nvPicPr>
        <p:blipFill>
          <a:blip r:embed="rId1">
            <a:clrChange>
              <a:clrFrom>
                <a:srgbClr val="FFCC66"/>
              </a:clrFrom>
              <a:clrTo>
                <a:srgbClr val="FFCC66">
                  <a:alpha val="0"/>
                </a:srgbClr>
              </a:clrTo>
            </a:clrChange>
          </a:blip>
          <a:stretch>
            <a:fillRect/>
          </a:stretch>
        </p:blipFill>
        <p:spPr>
          <a:xfrm>
            <a:off x="7667625" y="0"/>
            <a:ext cx="1476375" cy="836613"/>
          </a:xfrm>
          <a:prstGeom prst="rect">
            <a:avLst/>
          </a:prstGeom>
          <a:noFill/>
          <a:ln w="9525">
            <a:noFill/>
          </a:ln>
        </p:spPr>
      </p:pic>
      <p:pic>
        <p:nvPicPr>
          <p:cNvPr id="48131" name="Picture 3" descr="梁冠华饰王利发">
            <a:hlinkClick r:id="" action="ppaction://hlinkshowjump?jump=nextslide"/>
          </p:cNvPr>
          <p:cNvPicPr>
            <a:picLocks noChangeAspect="1"/>
          </p:cNvPicPr>
          <p:nvPr/>
        </p:nvPicPr>
        <p:blipFill>
          <a:blip r:embed="rId2"/>
          <a:stretch>
            <a:fillRect/>
          </a:stretch>
        </p:blipFill>
        <p:spPr>
          <a:xfrm>
            <a:off x="0" y="0"/>
            <a:ext cx="1619250" cy="2057400"/>
          </a:xfrm>
          <a:prstGeom prst="rect">
            <a:avLst/>
          </a:prstGeom>
          <a:noFill/>
          <a:ln w="9525">
            <a:noFill/>
          </a:ln>
        </p:spPr>
      </p:pic>
      <p:sp>
        <p:nvSpPr>
          <p:cNvPr id="48132" name="Text Box 4"/>
          <p:cNvSpPr txBox="1"/>
          <p:nvPr/>
        </p:nvSpPr>
        <p:spPr>
          <a:xfrm>
            <a:off x="1547813" y="0"/>
            <a:ext cx="6553200" cy="4400550"/>
          </a:xfrm>
          <a:prstGeom prst="rect">
            <a:avLst/>
          </a:prstGeom>
          <a:noFill/>
          <a:ln w="9525">
            <a:noFill/>
          </a:ln>
        </p:spPr>
        <p:txBody>
          <a:bodyPr>
            <a:spAutoFit/>
          </a:bodyPr>
          <a:p>
            <a:pPr marL="457200" indent="-457200" eaLnBrk="1" hangingPunct="1">
              <a:spcBef>
                <a:spcPct val="50000"/>
              </a:spcBef>
            </a:pPr>
            <a:r>
              <a:rPr lang="en-US" altLang="zh-CN" sz="2800" b="1" dirty="0">
                <a:latin typeface="楷体_GB2312" pitchFamily="49" charset="-122"/>
                <a:ea typeface="楷体_GB2312" pitchFamily="49" charset="-122"/>
              </a:rPr>
              <a:t>  </a:t>
            </a:r>
            <a:r>
              <a:rPr lang="zh-CN" altLang="en-US" sz="2800" b="1" dirty="0">
                <a:latin typeface="楷体_GB2312" pitchFamily="49" charset="-122"/>
                <a:ea typeface="楷体_GB2312" pitchFamily="49" charset="-122"/>
              </a:rPr>
              <a:t>裕泰茶馆的掌柜</a:t>
            </a:r>
            <a:endParaRPr lang="zh-CN" altLang="en-US" sz="2800" b="1" dirty="0">
              <a:latin typeface="楷体_GB2312" pitchFamily="49" charset="-122"/>
              <a:ea typeface="楷体_GB2312" pitchFamily="49" charset="-122"/>
            </a:endParaRPr>
          </a:p>
          <a:p>
            <a:pPr marL="457200" indent="-457200" eaLnBrk="1" hangingPunct="1">
              <a:spcBef>
                <a:spcPct val="50000"/>
              </a:spcBef>
            </a:pP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继承了父亲的处世哲学：</a:t>
            </a:r>
            <a:endParaRPr lang="zh-CN" altLang="en-US" sz="2800" b="1" dirty="0">
              <a:latin typeface="楷体_GB2312" pitchFamily="49" charset="-122"/>
              <a:ea typeface="楷体_GB2312" pitchFamily="49" charset="-122"/>
            </a:endParaRPr>
          </a:p>
          <a:p>
            <a:pPr marL="457200" indent="-457200" eaLnBrk="1" hangingPunct="1">
              <a:spcBef>
                <a:spcPct val="50000"/>
              </a:spcBef>
            </a:pPr>
            <a:r>
              <a:rPr lang="en-US" altLang="zh-CN" sz="2800" b="1" dirty="0">
                <a:latin typeface="楷体_GB2312" pitchFamily="49" charset="-122"/>
                <a:ea typeface="楷体_GB2312" pitchFamily="49" charset="-122"/>
              </a:rPr>
              <a:t>2.</a:t>
            </a:r>
            <a:r>
              <a:rPr lang="zh-CN" altLang="en-US" sz="2800" b="1" dirty="0">
                <a:latin typeface="楷体_GB2312" pitchFamily="49" charset="-122"/>
                <a:ea typeface="楷体_GB2312" pitchFamily="49" charset="-122"/>
              </a:rPr>
              <a:t>对不同人采取不同态度</a:t>
            </a:r>
            <a:endParaRPr lang="zh-CN" altLang="en-US" sz="2800" b="1" dirty="0">
              <a:latin typeface="楷体_GB2312" pitchFamily="49" charset="-122"/>
              <a:ea typeface="楷体_GB2312" pitchFamily="49" charset="-122"/>
            </a:endParaRPr>
          </a:p>
          <a:p>
            <a:pPr marL="457200" indent="-457200" eaLnBrk="1" hangingPunct="1">
              <a:spcBef>
                <a:spcPct val="50000"/>
              </a:spcBef>
            </a:pPr>
            <a:r>
              <a:rPr lang="zh-CN" altLang="en-US" sz="2800" b="1" dirty="0">
                <a:latin typeface="楷体_GB2312" pitchFamily="49" charset="-122"/>
                <a:ea typeface="楷体_GB2312" pitchFamily="49" charset="-122"/>
              </a:rPr>
              <a:t>  对李三、康顺子  难民</a:t>
            </a:r>
            <a:endParaRPr lang="en-US" altLang="zh-CN" sz="2800" b="1" dirty="0">
              <a:latin typeface="楷体_GB2312" pitchFamily="49" charset="-122"/>
              <a:ea typeface="楷体_GB2312" pitchFamily="49" charset="-122"/>
            </a:endParaRPr>
          </a:p>
          <a:p>
            <a:pPr marL="457200" indent="-457200" eaLnBrk="1" hangingPunct="1">
              <a:spcBef>
                <a:spcPct val="50000"/>
              </a:spcBef>
            </a:pPr>
            <a:r>
              <a:rPr lang="en-US" altLang="zh-CN" sz="2800" b="1" dirty="0">
                <a:latin typeface="楷体_GB2312" pitchFamily="49" charset="-122"/>
                <a:ea typeface="楷体_GB2312" pitchFamily="49" charset="-122"/>
              </a:rPr>
              <a:t>  </a:t>
            </a:r>
            <a:endParaRPr lang="en-US" altLang="zh-CN" sz="2800" b="1" dirty="0">
              <a:latin typeface="楷体_GB2312" pitchFamily="49" charset="-122"/>
              <a:ea typeface="楷体_GB2312" pitchFamily="49" charset="-122"/>
            </a:endParaRPr>
          </a:p>
          <a:p>
            <a:pPr marL="457200" indent="-457200" eaLnBrk="1" hangingPunct="1">
              <a:spcBef>
                <a:spcPct val="50000"/>
              </a:spcBef>
            </a:pPr>
            <a:r>
              <a:rPr lang="en-US" altLang="zh-CN" sz="2800" b="1" dirty="0">
                <a:latin typeface="楷体_GB2312" pitchFamily="49" charset="-122"/>
                <a:ea typeface="楷体_GB2312" pitchFamily="49" charset="-122"/>
              </a:rPr>
              <a:t>  </a:t>
            </a:r>
            <a:r>
              <a:rPr lang="zh-CN" altLang="en-US" sz="2800" b="1" dirty="0">
                <a:latin typeface="楷体_GB2312" pitchFamily="49" charset="-122"/>
                <a:ea typeface="楷体_GB2312" pitchFamily="49" charset="-122"/>
              </a:rPr>
              <a:t>对唐铁嘴</a:t>
            </a:r>
            <a:endParaRPr lang="en-US" altLang="zh-CN" sz="2800" b="1" dirty="0">
              <a:latin typeface="楷体_GB2312" pitchFamily="49" charset="-122"/>
              <a:ea typeface="楷体_GB2312" pitchFamily="49" charset="-122"/>
            </a:endParaRPr>
          </a:p>
          <a:p>
            <a:pPr marL="457200" indent="-457200" eaLnBrk="1" hangingPunct="1">
              <a:spcBef>
                <a:spcPct val="50000"/>
              </a:spcBef>
            </a:pPr>
            <a:r>
              <a:rPr lang="en-US" altLang="zh-CN" sz="2800" b="1" dirty="0">
                <a:latin typeface="楷体_GB2312" pitchFamily="49" charset="-122"/>
                <a:ea typeface="楷体_GB2312" pitchFamily="49" charset="-122"/>
              </a:rPr>
              <a:t>3.</a:t>
            </a:r>
            <a:r>
              <a:rPr lang="zh-CN" altLang="en-US" sz="2800" b="1" dirty="0">
                <a:latin typeface="楷体_GB2312" pitchFamily="49" charset="-122"/>
                <a:ea typeface="楷体_GB2312" pitchFamily="49" charset="-122"/>
              </a:rPr>
              <a:t>善于经营，不断改良</a:t>
            </a:r>
            <a:endParaRPr lang="zh-CN" altLang="en-US" sz="2800" b="1" dirty="0">
              <a:latin typeface="楷体_GB2312" pitchFamily="49" charset="-122"/>
              <a:ea typeface="楷体_GB2312" pitchFamily="49" charset="-122"/>
            </a:endParaRPr>
          </a:p>
        </p:txBody>
      </p:sp>
      <p:sp>
        <p:nvSpPr>
          <p:cNvPr id="48133" name="Rectangle 5"/>
          <p:cNvSpPr/>
          <p:nvPr/>
        </p:nvSpPr>
        <p:spPr>
          <a:xfrm>
            <a:off x="0" y="2133600"/>
            <a:ext cx="2339975" cy="579438"/>
          </a:xfrm>
          <a:prstGeom prst="rect">
            <a:avLst/>
          </a:prstGeom>
          <a:noFill/>
          <a:ln w="9525">
            <a:noFill/>
          </a:ln>
        </p:spPr>
        <p:txBody>
          <a:bodyPr>
            <a:spAutoFit/>
          </a:bodyPr>
          <a:p>
            <a:pPr eaLnBrk="1" hangingPunct="1"/>
            <a:r>
              <a:rPr lang="zh-CN" altLang="en-US" sz="3200" dirty="0">
                <a:latin typeface="Times New Roman" panose="02020603050405020304" pitchFamily="18" charset="0"/>
                <a:ea typeface="华文行楷" pitchFamily="2" charset="-122"/>
              </a:rPr>
              <a:t>王利发</a:t>
            </a:r>
            <a:endParaRPr lang="zh-CN" altLang="en-US" sz="3200" dirty="0">
              <a:latin typeface="Times New Roman" panose="02020603050405020304" pitchFamily="18" charset="0"/>
              <a:ea typeface="华文行楷" pitchFamily="2" charset="-122"/>
            </a:endParaRPr>
          </a:p>
        </p:txBody>
      </p:sp>
      <p:sp>
        <p:nvSpPr>
          <p:cNvPr id="141318" name="Text Box 6"/>
          <p:cNvSpPr txBox="1"/>
          <p:nvPr/>
        </p:nvSpPr>
        <p:spPr>
          <a:xfrm>
            <a:off x="2195513" y="2560638"/>
            <a:ext cx="6426200" cy="1169987"/>
          </a:xfrm>
          <a:prstGeom prst="rect">
            <a:avLst/>
          </a:prstGeom>
          <a:noFill/>
          <a:ln w="9525">
            <a:noFill/>
          </a:ln>
        </p:spPr>
        <p:txBody>
          <a:bodyPr>
            <a:spAutoFit/>
          </a:bodyPr>
          <a:p>
            <a:pPr eaLnBrk="1" hangingPunct="1">
              <a:spcBef>
                <a:spcPct val="50000"/>
              </a:spcBef>
            </a:pPr>
            <a:r>
              <a:rPr lang="zh-CN" altLang="en-US" sz="2800" b="1" dirty="0">
                <a:solidFill>
                  <a:srgbClr val="FF0000"/>
                </a:solidFill>
                <a:latin typeface="Times New Roman" panose="02020603050405020304" pitchFamily="18" charset="0"/>
                <a:ea typeface="楷体_GB2312" pitchFamily="49" charset="-122"/>
              </a:rPr>
              <a:t>同情、但有限度</a:t>
            </a:r>
            <a:endParaRPr lang="zh-CN" altLang="en-US" sz="2800" b="1" dirty="0">
              <a:solidFill>
                <a:srgbClr val="FF0000"/>
              </a:solidFill>
              <a:latin typeface="Times New Roman" panose="02020603050405020304" pitchFamily="18" charset="0"/>
              <a:ea typeface="楷体_GB2312" pitchFamily="49" charset="-122"/>
            </a:endParaRPr>
          </a:p>
          <a:p>
            <a:pPr eaLnBrk="1" hangingPunct="1">
              <a:spcBef>
                <a:spcPct val="50000"/>
              </a:spcBef>
            </a:pPr>
            <a:r>
              <a:rPr lang="zh-CN" altLang="en-US" sz="2800" b="1" dirty="0">
                <a:solidFill>
                  <a:srgbClr val="FF0000"/>
                </a:solidFill>
                <a:latin typeface="Times New Roman" panose="02020603050405020304" pitchFamily="18" charset="0"/>
                <a:ea typeface="楷体_GB2312" pitchFamily="49" charset="-122"/>
              </a:rPr>
              <a:t>                         厌恶、仍笑脸相迎</a:t>
            </a:r>
            <a:endParaRPr lang="zh-CN" altLang="en-US" sz="2800" b="1" dirty="0">
              <a:solidFill>
                <a:srgbClr val="FF0000"/>
              </a:solidFill>
              <a:latin typeface="Times New Roman" panose="02020603050405020304" pitchFamily="18" charset="0"/>
              <a:ea typeface="楷体_GB2312" pitchFamily="49" charset="-122"/>
            </a:endParaRPr>
          </a:p>
        </p:txBody>
      </p:sp>
      <p:sp>
        <p:nvSpPr>
          <p:cNvPr id="141319" name="Rectangle 7"/>
          <p:cNvSpPr/>
          <p:nvPr/>
        </p:nvSpPr>
        <p:spPr>
          <a:xfrm>
            <a:off x="2786063" y="4570413"/>
            <a:ext cx="6372225" cy="1373187"/>
          </a:xfrm>
          <a:prstGeom prst="rect">
            <a:avLst/>
          </a:prstGeom>
          <a:noFill/>
          <a:ln w="9525">
            <a:noFill/>
          </a:ln>
        </p:spPr>
        <p:txBody>
          <a:bodyPr>
            <a:spAutoFit/>
          </a:bodyPr>
          <a:p>
            <a:pPr eaLnBrk="1" hangingPunct="1"/>
            <a:r>
              <a:rPr lang="zh-CN" altLang="en-US" sz="2800" b="1" dirty="0">
                <a:solidFill>
                  <a:srgbClr val="C00000"/>
                </a:solidFill>
                <a:latin typeface="楷体_GB2312" pitchFamily="49" charset="-122"/>
                <a:ea typeface="楷体_GB2312" pitchFamily="49" charset="-122"/>
              </a:rPr>
              <a:t>精于处世的小商人，最终没能逃脱破产的命运。其悲剧，是</a:t>
            </a:r>
            <a:r>
              <a:rPr lang="zh-CN" altLang="en-US" sz="2800" b="1" dirty="0">
                <a:solidFill>
                  <a:srgbClr val="C00000"/>
                </a:solidFill>
                <a:latin typeface="Times New Roman" panose="02020603050405020304" pitchFamily="18" charset="0"/>
                <a:ea typeface="楷体_GB2312" pitchFamily="49" charset="-122"/>
              </a:rPr>
              <a:t>旧中国广大市民生活命运的真实写照。</a:t>
            </a:r>
            <a:endParaRPr lang="zh-CN" altLang="en-US" sz="2800" b="1" dirty="0">
              <a:solidFill>
                <a:srgbClr val="C00000"/>
              </a:solidFill>
              <a:latin typeface="楷体_GB2312" pitchFamily="49" charset="-122"/>
              <a:ea typeface="楷体_GB2312" pitchFamily="49" charset="-122"/>
            </a:endParaRPr>
          </a:p>
        </p:txBody>
      </p:sp>
      <p:sp>
        <p:nvSpPr>
          <p:cNvPr id="141320" name="Oval 8"/>
          <p:cNvSpPr/>
          <p:nvPr/>
        </p:nvSpPr>
        <p:spPr>
          <a:xfrm>
            <a:off x="0" y="4191000"/>
            <a:ext cx="2700338" cy="2420938"/>
          </a:xfrm>
          <a:prstGeom prst="ellipse">
            <a:avLst/>
          </a:prstGeom>
          <a:solidFill>
            <a:srgbClr val="99CCFF"/>
          </a:solidFill>
          <a:ln w="9525" cap="flat" cmpd="sng">
            <a:solidFill>
              <a:schemeClr val="tx1"/>
            </a:solidFill>
            <a:prstDash val="solid"/>
            <a:headEnd type="none" w="med" len="med"/>
            <a:tailEnd type="none" w="med" len="med"/>
          </a:ln>
        </p:spPr>
        <p:txBody>
          <a:bodyPr wrap="none" anchor="ctr" anchorCtr="0"/>
          <a:p>
            <a:pPr eaLnBrk="1" hangingPunct="1"/>
            <a:r>
              <a:rPr lang="en-US" altLang="zh-CN" sz="3600" dirty="0">
                <a:solidFill>
                  <a:srgbClr val="CC3300"/>
                </a:solidFill>
                <a:latin typeface="Times New Roman" panose="02020603050405020304" pitchFamily="18" charset="0"/>
                <a:ea typeface="华文行楷" pitchFamily="2" charset="-122"/>
              </a:rPr>
              <a:t>   </a:t>
            </a:r>
            <a:r>
              <a:rPr lang="zh-CN" altLang="en-US" sz="3600" dirty="0">
                <a:solidFill>
                  <a:srgbClr val="CC3300"/>
                </a:solidFill>
                <a:latin typeface="Times New Roman" panose="02020603050405020304" pitchFamily="18" charset="0"/>
                <a:ea typeface="华文行楷" pitchFamily="2" charset="-122"/>
              </a:rPr>
              <a:t>圆滑</a:t>
            </a:r>
            <a:endParaRPr lang="zh-CN" altLang="en-US" sz="3600" dirty="0">
              <a:solidFill>
                <a:srgbClr val="CC3300"/>
              </a:solidFill>
              <a:latin typeface="Times New Roman" panose="02020603050405020304" pitchFamily="18" charset="0"/>
              <a:ea typeface="华文行楷" pitchFamily="2" charset="-122"/>
            </a:endParaRPr>
          </a:p>
          <a:p>
            <a:pPr eaLnBrk="1" hangingPunct="1"/>
            <a:r>
              <a:rPr lang="zh-CN" altLang="en-US" sz="3600" dirty="0">
                <a:solidFill>
                  <a:srgbClr val="CC3300"/>
                </a:solidFill>
                <a:latin typeface="Times New Roman" panose="02020603050405020304" pitchFamily="18" charset="0"/>
                <a:ea typeface="华文行楷" pitchFamily="2" charset="-122"/>
              </a:rPr>
              <a:t>善于应酬</a:t>
            </a:r>
            <a:endParaRPr lang="zh-CN" altLang="en-US" sz="3600" dirty="0">
              <a:solidFill>
                <a:srgbClr val="CC3300"/>
              </a:solidFill>
              <a:latin typeface="Times New Roman" panose="02020603050405020304" pitchFamily="18" charset="0"/>
              <a:ea typeface="华文行楷" pitchFamily="2" charset="-122"/>
            </a:endParaRPr>
          </a:p>
          <a:p>
            <a:pPr eaLnBrk="1" hangingPunct="1"/>
            <a:r>
              <a:rPr lang="zh-CN" altLang="en-US" sz="3600" dirty="0">
                <a:solidFill>
                  <a:srgbClr val="CC3300"/>
                </a:solidFill>
                <a:latin typeface="Times New Roman" panose="02020603050405020304" pitchFamily="18" charset="0"/>
                <a:ea typeface="华文行楷" pitchFamily="2" charset="-122"/>
              </a:rPr>
              <a:t>精明干练</a:t>
            </a:r>
            <a:endParaRPr lang="zh-CN" altLang="en-US" sz="3600" dirty="0">
              <a:solidFill>
                <a:srgbClr val="CC3300"/>
              </a:solidFill>
              <a:latin typeface="Times New Roman" panose="02020603050405020304" pitchFamily="18" charset="0"/>
              <a:ea typeface="华文行楷" pitchFamily="2" charset="-122"/>
            </a:endParaRPr>
          </a:p>
          <a:p>
            <a:pPr eaLnBrk="1" hangingPunct="1"/>
            <a:r>
              <a:rPr lang="zh-CN" altLang="en-US" sz="3600" dirty="0">
                <a:solidFill>
                  <a:srgbClr val="CC3300"/>
                </a:solidFill>
                <a:latin typeface="Times New Roman" panose="02020603050405020304" pitchFamily="18" charset="0"/>
                <a:ea typeface="华文行楷" pitchFamily="2" charset="-122"/>
              </a:rPr>
              <a:t>胆小自私</a:t>
            </a:r>
            <a:endParaRPr lang="zh-CN" altLang="en-US" sz="3600" dirty="0">
              <a:solidFill>
                <a:srgbClr val="CC3300"/>
              </a:solidFill>
              <a:latin typeface="Times New Roman" panose="02020603050405020304" pitchFamily="18" charset="0"/>
              <a:ea typeface="华文行楷" pitchFamily="2" charset="-122"/>
            </a:endParaRPr>
          </a:p>
        </p:txBody>
      </p:sp>
      <p:sp>
        <p:nvSpPr>
          <p:cNvPr id="141321" name="Text Box 9"/>
          <p:cNvSpPr txBox="1"/>
          <p:nvPr/>
        </p:nvSpPr>
        <p:spPr>
          <a:xfrm>
            <a:off x="5759450" y="620713"/>
            <a:ext cx="3384550" cy="1066800"/>
          </a:xfrm>
          <a:prstGeom prst="rect">
            <a:avLst/>
          </a:prstGeom>
          <a:noFill/>
          <a:ln w="9525">
            <a:noFill/>
          </a:ln>
        </p:spPr>
        <p:txBody>
          <a:bodyPr>
            <a:spAutoFit/>
          </a:bodyPr>
          <a:p>
            <a:pPr eaLnBrk="1" hangingPunct="1">
              <a:spcBef>
                <a:spcPct val="50000"/>
              </a:spcBef>
            </a:pPr>
            <a:r>
              <a:rPr lang="zh-CN" altLang="en-US" sz="2800" b="1" dirty="0">
                <a:solidFill>
                  <a:srgbClr val="FF0000"/>
                </a:solidFill>
                <a:latin typeface="楷体_GB2312" pitchFamily="49" charset="-122"/>
                <a:ea typeface="楷体_GB2312" pitchFamily="49" charset="-122"/>
              </a:rPr>
              <a:t>多说好话</a:t>
            </a:r>
            <a:r>
              <a:rPr lang="en-US" altLang="zh-CN" sz="2800" b="1" dirty="0">
                <a:solidFill>
                  <a:srgbClr val="FF0000"/>
                </a:solidFill>
                <a:latin typeface="楷体_GB2312" pitchFamily="49" charset="-122"/>
                <a:ea typeface="楷体_GB2312" pitchFamily="49" charset="-122"/>
              </a:rPr>
              <a:t>,</a:t>
            </a:r>
            <a:r>
              <a:rPr lang="zh-CN" altLang="en-US" sz="2800" b="1" dirty="0">
                <a:solidFill>
                  <a:srgbClr val="FF0000"/>
                </a:solidFill>
                <a:latin typeface="楷体_GB2312" pitchFamily="49" charset="-122"/>
                <a:ea typeface="楷体_GB2312" pitchFamily="49" charset="-122"/>
              </a:rPr>
              <a:t>多请安。</a:t>
            </a:r>
            <a:endParaRPr lang="zh-CN" altLang="en-US" sz="2800" b="1" dirty="0">
              <a:solidFill>
                <a:srgbClr val="FF0000"/>
              </a:solidFill>
              <a:latin typeface="楷体_GB2312" pitchFamily="49" charset="-122"/>
              <a:ea typeface="楷体_GB2312" pitchFamily="49" charset="-122"/>
            </a:endParaRPr>
          </a:p>
          <a:p>
            <a:pPr eaLnBrk="1" hangingPunct="1">
              <a:spcBef>
                <a:spcPct val="50000"/>
              </a:spcBef>
            </a:pPr>
            <a:endParaRPr lang="en-US" altLang="zh-CN" sz="2400"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41321"/>
                                        </p:tgtEl>
                                        <p:attrNameLst>
                                          <p:attrName>style.visibility</p:attrName>
                                        </p:attrNameLst>
                                      </p:cBhvr>
                                      <p:to>
                                        <p:strVal val="visible"/>
                                      </p:to>
                                    </p:set>
                                    <p:animEffect transition="in" filter="fade">
                                      <p:cBhvr>
                                        <p:cTn id="7" dur="800" decel="100000"/>
                                        <p:tgtEl>
                                          <p:spTgt spid="141321"/>
                                        </p:tgtEl>
                                      </p:cBhvr>
                                    </p:animEffect>
                                    <p:anim calcmode="lin" valueType="num">
                                      <p:cBhvr>
                                        <p:cTn id="8" dur="800" decel="100000" fill="hold"/>
                                        <p:tgtEl>
                                          <p:spTgt spid="141321"/>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141321"/>
                                        </p:tgtEl>
                                        <p:attrNameLst>
                                          <p:attrName>ppt_x</p:attrName>
                                        </p:attrNameLst>
                                      </p:cBhvr>
                                      <p:tavLst>
                                        <p:tav tm="0">
                                          <p:val>
                                            <p:strVal val="#ppt_x+0.4"/>
                                          </p:val>
                                        </p:tav>
                                        <p:tav tm="100000">
                                          <p:val>
                                            <p:strVal val="#ppt_x-0.05"/>
                                          </p:val>
                                        </p:tav>
                                      </p:tavLst>
                                    </p:anim>
                                    <p:anim calcmode="lin" valueType="num">
                                      <p:cBhvr>
                                        <p:cTn id="10" dur="800" decel="100000" fill="hold"/>
                                        <p:tgtEl>
                                          <p:spTgt spid="14132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132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132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141318">
                                            <p:txEl>
                                              <p:charRg st="0" end="8"/>
                                            </p:txEl>
                                          </p:spTgt>
                                        </p:tgtEl>
                                        <p:attrNameLst>
                                          <p:attrName>style.visibility</p:attrName>
                                        </p:attrNameLst>
                                      </p:cBhvr>
                                      <p:to>
                                        <p:strVal val="visible"/>
                                      </p:to>
                                    </p:set>
                                    <p:anim calcmode="lin" valueType="num">
                                      <p:cBhvr>
                                        <p:cTn id="17" dur="500" fill="hold"/>
                                        <p:tgtEl>
                                          <p:spTgt spid="141318">
                                            <p:txEl>
                                              <p:charRg st="0" end="8"/>
                                            </p:txEl>
                                          </p:spTgt>
                                        </p:tgtEl>
                                        <p:attrNameLst>
                                          <p:attrName>ppt_w</p:attrName>
                                        </p:attrNameLst>
                                      </p:cBhvr>
                                      <p:tavLst>
                                        <p:tav tm="0">
                                          <p:val>
                                            <p:fltVal val="0.000000"/>
                                          </p:val>
                                        </p:tav>
                                        <p:tav tm="100000">
                                          <p:val>
                                            <p:strVal val="#ppt_w"/>
                                          </p:val>
                                        </p:tav>
                                      </p:tavLst>
                                    </p:anim>
                                    <p:anim calcmode="lin" valueType="num">
                                      <p:cBhvr>
                                        <p:cTn id="18" dur="500" fill="hold"/>
                                        <p:tgtEl>
                                          <p:spTgt spid="141318">
                                            <p:txEl>
                                              <p:charRg st="0" end="8"/>
                                            </p:txEl>
                                          </p:spTgt>
                                        </p:tgtEl>
                                        <p:attrNameLst>
                                          <p:attrName>ppt_h</p:attrName>
                                        </p:attrNameLst>
                                      </p:cBhvr>
                                      <p:tavLst>
                                        <p:tav tm="0">
                                          <p:val>
                                            <p:fltVal val="0.000000"/>
                                          </p:val>
                                        </p:tav>
                                        <p:tav tm="100000">
                                          <p:val>
                                            <p:strVal val="#ppt_h"/>
                                          </p:val>
                                        </p:tav>
                                      </p:tavLst>
                                    </p:anim>
                                    <p:anim calcmode="lin" valueType="num">
                                      <p:cBhvr>
                                        <p:cTn id="19" dur="500" fill="hold"/>
                                        <p:tgtEl>
                                          <p:spTgt spid="141318">
                                            <p:txEl>
                                              <p:charRg st="0" end="8"/>
                                            </p:txEl>
                                          </p:spTgt>
                                        </p:tgtEl>
                                        <p:attrNameLst>
                                          <p:attrName>style.rotation</p:attrName>
                                        </p:attrNameLst>
                                      </p:cBhvr>
                                      <p:tavLst>
                                        <p:tav tm="0">
                                          <p:val>
                                            <p:fltVal val="360.000000"/>
                                          </p:val>
                                        </p:tav>
                                        <p:tav tm="100000">
                                          <p:val>
                                            <p:fltVal val="0.000000"/>
                                          </p:val>
                                        </p:tav>
                                      </p:tavLst>
                                    </p:anim>
                                    <p:animEffect transition="in" filter="fade">
                                      <p:cBhvr>
                                        <p:cTn id="20" dur="500"/>
                                        <p:tgtEl>
                                          <p:spTgt spid="141318">
                                            <p:txEl>
                                              <p:charRg st="0"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41318">
                                            <p:txEl>
                                              <p:charRg st="8" end="42"/>
                                            </p:txEl>
                                          </p:spTgt>
                                        </p:tgtEl>
                                        <p:attrNameLst>
                                          <p:attrName>style.visibility</p:attrName>
                                        </p:attrNameLst>
                                      </p:cBhvr>
                                      <p:to>
                                        <p:strVal val="visible"/>
                                      </p:to>
                                    </p:set>
                                    <p:animEffect transition="in" filter="dissolve">
                                      <p:cBhvr>
                                        <p:cTn id="25" dur="500"/>
                                        <p:tgtEl>
                                          <p:spTgt spid="141318">
                                            <p:txEl>
                                              <p:charRg st="8" end="4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41320"/>
                                        </p:tgtEl>
                                        <p:attrNameLst>
                                          <p:attrName>style.visibility</p:attrName>
                                        </p:attrNameLst>
                                      </p:cBhvr>
                                      <p:to>
                                        <p:strVal val="visible"/>
                                      </p:to>
                                    </p:set>
                                    <p:animEffect transition="in" filter="circle(in)">
                                      <p:cBhvr>
                                        <p:cTn id="30" dur="2000"/>
                                        <p:tgtEl>
                                          <p:spTgt spid="141320"/>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1320">
                                            <p:txEl>
                                              <p:charRg st="0" end="6"/>
                                            </p:txEl>
                                          </p:spTgt>
                                        </p:tgtEl>
                                        <p:attrNameLst>
                                          <p:attrName>style.visibility</p:attrName>
                                        </p:attrNameLst>
                                      </p:cBhvr>
                                      <p:to>
                                        <p:strVal val="visible"/>
                                      </p:to>
                                    </p:set>
                                    <p:animEffect transition="in" filter="circle(in)">
                                      <p:cBhvr>
                                        <p:cTn id="33" dur="2000"/>
                                        <p:tgtEl>
                                          <p:spTgt spid="141320">
                                            <p:txEl>
                                              <p:charRg st="0" end="6"/>
                                            </p:txEl>
                                          </p:spTgt>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41320">
                                            <p:txEl>
                                              <p:charRg st="6" end="11"/>
                                            </p:txEl>
                                          </p:spTgt>
                                        </p:tgtEl>
                                        <p:attrNameLst>
                                          <p:attrName>style.visibility</p:attrName>
                                        </p:attrNameLst>
                                      </p:cBhvr>
                                      <p:to>
                                        <p:strVal val="visible"/>
                                      </p:to>
                                    </p:set>
                                    <p:animEffect transition="in" filter="circle(in)">
                                      <p:cBhvr>
                                        <p:cTn id="36" dur="2000"/>
                                        <p:tgtEl>
                                          <p:spTgt spid="141320">
                                            <p:txEl>
                                              <p:charRg st="6" end="11"/>
                                            </p:tx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41320">
                                            <p:txEl>
                                              <p:charRg st="11" end="16"/>
                                            </p:txEl>
                                          </p:spTgt>
                                        </p:tgtEl>
                                        <p:attrNameLst>
                                          <p:attrName>style.visibility</p:attrName>
                                        </p:attrNameLst>
                                      </p:cBhvr>
                                      <p:to>
                                        <p:strVal val="visible"/>
                                      </p:to>
                                    </p:set>
                                    <p:animEffect transition="in" filter="circle(in)">
                                      <p:cBhvr>
                                        <p:cTn id="39" dur="2000"/>
                                        <p:tgtEl>
                                          <p:spTgt spid="141320">
                                            <p:txEl>
                                              <p:charRg st="11" end="16"/>
                                            </p:txEl>
                                          </p:spTgt>
                                        </p:tgtEl>
                                      </p:cBhvr>
                                    </p:animEffect>
                                  </p:childTnLst>
                                </p:cTn>
                              </p:par>
                              <p:par>
                                <p:cTn id="40" presetID="6" presetClass="entr" presetSubtype="16" fill="hold" grpId="0" nodeType="withEffect">
                                  <p:stCondLst>
                                    <p:cond delay="0"/>
                                  </p:stCondLst>
                                  <p:iterate type="lt">
                                    <p:tmAbs val="0"/>
                                  </p:iterate>
                                  <p:childTnLst>
                                    <p:set>
                                      <p:cBhvr>
                                        <p:cTn id="41" dur="1" fill="hold">
                                          <p:stCondLst>
                                            <p:cond delay="0"/>
                                          </p:stCondLst>
                                        </p:cTn>
                                        <p:tgtEl>
                                          <p:spTgt spid="141320">
                                            <p:txEl>
                                              <p:charRg st="16" end="21"/>
                                            </p:txEl>
                                          </p:spTgt>
                                        </p:tgtEl>
                                        <p:attrNameLst>
                                          <p:attrName>style.visibility</p:attrName>
                                        </p:attrNameLst>
                                      </p:cBhvr>
                                      <p:to>
                                        <p:strVal val="visible"/>
                                      </p:to>
                                    </p:set>
                                    <p:animEffect transition="in" filter="circle(in)">
                                      <p:cBhvr>
                                        <p:cTn id="42" dur="2000"/>
                                        <p:tgtEl>
                                          <p:spTgt spid="141320">
                                            <p:txEl>
                                              <p:charRg st="16" end="2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41319">
                                            <p:txEl>
                                              <p:charRg st="0" end="44"/>
                                            </p:txEl>
                                          </p:spTgt>
                                        </p:tgtEl>
                                        <p:attrNameLst>
                                          <p:attrName>style.visibility</p:attrName>
                                        </p:attrNameLst>
                                      </p:cBhvr>
                                      <p:to>
                                        <p:strVal val="visible"/>
                                      </p:to>
                                    </p:set>
                                    <p:animEffect transition="in" filter="diamond(in)">
                                      <p:cBhvr>
                                        <p:cTn id="47" dur="2000"/>
                                        <p:tgtEl>
                                          <p:spTgt spid="141319">
                                            <p:txEl>
                                              <p:charRg st="0" end="4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0" grpId="0" animBg="1" build="allAtOnce"/>
      <p:bldP spid="1413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WordArt 2"/>
          <p:cNvSpPr>
            <a:spLocks noTextEdit="1"/>
          </p:cNvSpPr>
          <p:nvPr/>
        </p:nvSpPr>
        <p:spPr>
          <a:xfrm>
            <a:off x="0" y="279400"/>
            <a:ext cx="3024188" cy="1008063"/>
          </a:xfrm>
          <a:prstGeom prst="rect">
            <a:avLst/>
          </a:prstGeom>
        </p:spPr>
        <p:txBody>
          <a:bodyPr wrap="none" fromWordArt="1">
            <a:prstTxWarp prst="textPlain">
              <a:avLst>
                <a:gd name="adj" fmla="val 50000"/>
              </a:avLst>
            </a:prstTxWarp>
            <a:normAutofit/>
          </a:bodyPr>
          <a:p>
            <a:pPr algn="ctr"/>
            <a:r>
              <a:rPr lang="zh-CN" altLang="en-US" sz="3600" b="1" spc="720">
                <a:solidFill>
                  <a:srgbClr val="0000FF"/>
                </a:solidFill>
                <a:effectLst>
                  <a:outerShdw dist="45791" dir="3378595" algn="ctr" rotWithShape="0">
                    <a:srgbClr val="4D4D4D">
                      <a:alpha val="78000"/>
                    </a:srgbClr>
                  </a:outerShdw>
                </a:effectLst>
                <a:latin typeface="隶书" charset="0"/>
                <a:ea typeface="隶书" charset="0"/>
              </a:rPr>
              <a:t>感受人物特点</a:t>
            </a:r>
            <a:endParaRPr lang="zh-CN" altLang="en-US" sz="3600" b="1" spc="720">
              <a:solidFill>
                <a:srgbClr val="0000FF"/>
              </a:solidFill>
              <a:effectLst>
                <a:outerShdw dist="45791" dir="3378595" algn="ctr" rotWithShape="0">
                  <a:srgbClr val="4D4D4D">
                    <a:alpha val="78000"/>
                  </a:srgbClr>
                </a:outerShdw>
              </a:effectLst>
              <a:latin typeface="隶书" charset="0"/>
              <a:ea typeface="隶书" charset="0"/>
            </a:endParaRPr>
          </a:p>
        </p:txBody>
      </p:sp>
      <p:sp>
        <p:nvSpPr>
          <p:cNvPr id="142339" name="Text Box 3"/>
          <p:cNvSpPr txBox="1">
            <a:spLocks noChangeArrowheads="1"/>
          </p:cNvSpPr>
          <p:nvPr/>
        </p:nvSpPr>
        <p:spPr bwMode="auto">
          <a:xfrm>
            <a:off x="3143250" y="285750"/>
            <a:ext cx="59293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32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rPr>
              <a:t>你觉得常四爷是什么样的人？请从课文中找根据。</a:t>
            </a:r>
            <a:endParaRPr kumimoji="0" lang="zh-CN" altLang="en-US" sz="32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142340" name="Text Box 4"/>
          <p:cNvSpPr txBox="1">
            <a:spLocks noChangeArrowheads="1"/>
          </p:cNvSpPr>
          <p:nvPr/>
        </p:nvSpPr>
        <p:spPr bwMode="auto">
          <a:xfrm>
            <a:off x="1547813" y="1412875"/>
            <a:ext cx="49688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rPr>
              <a:t>要抖威风，跟洋人干去，洋人厉害！英法联军烧了圆明园，尊家吃着官饷，可没见你去冲锋打仗！ </a:t>
            </a:r>
            <a:endParaRPr kumimoji="0" lang="zh-CN" altLang="en-US" sz="24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142341" name="Text Box 5"/>
          <p:cNvSpPr txBox="1">
            <a:spLocks noChangeArrowheads="1"/>
          </p:cNvSpPr>
          <p:nvPr/>
        </p:nvSpPr>
        <p:spPr bwMode="auto">
          <a:xfrm>
            <a:off x="1547813" y="2636838"/>
            <a:ext cx="489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rPr>
              <a:t>哼，我就不佩服吃洋饭的！</a:t>
            </a:r>
            <a:endParaRPr kumimoji="0" lang="zh-CN" altLang="en-US" sz="24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142342" name="Text Box 6"/>
          <p:cNvSpPr txBox="1">
            <a:spLocks noChangeArrowheads="1"/>
          </p:cNvSpPr>
          <p:nvPr/>
        </p:nvSpPr>
        <p:spPr bwMode="auto">
          <a:xfrm>
            <a:off x="1547813" y="3141663"/>
            <a:ext cx="5041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rPr>
              <a:t>哎！连鼻烟也得从外洋来！这得往外流多少银子啊！</a:t>
            </a:r>
            <a:endParaRPr kumimoji="0" lang="zh-CN" altLang="en-US" sz="24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142343" name="Text Box 7"/>
          <p:cNvSpPr txBox="1">
            <a:spLocks noChangeArrowheads="1"/>
          </p:cNvSpPr>
          <p:nvPr/>
        </p:nvSpPr>
        <p:spPr bwMode="auto">
          <a:xfrm>
            <a:off x="1547813" y="4076700"/>
            <a:ext cx="4968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rPr>
              <a:t>我老觉乎着咱们的大缎子，川绸，更体面！</a:t>
            </a:r>
            <a:endParaRPr kumimoji="0" lang="zh-CN" altLang="en-US" sz="24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142344" name="Text Box 8"/>
          <p:cNvSpPr txBox="1">
            <a:spLocks noChangeArrowheads="1"/>
          </p:cNvSpPr>
          <p:nvPr/>
        </p:nvSpPr>
        <p:spPr bwMode="auto">
          <a:xfrm>
            <a:off x="1619250" y="4941888"/>
            <a:ext cx="5545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rPr>
              <a:t>二爷，我看哪，大清国要完！</a:t>
            </a:r>
            <a:endParaRPr kumimoji="0" lang="zh-CN" altLang="en-US" sz="24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142345" name="Text Box 9"/>
          <p:cNvSpPr txBox="1">
            <a:spLocks noChangeArrowheads="1"/>
          </p:cNvSpPr>
          <p:nvPr/>
        </p:nvSpPr>
        <p:spPr bwMode="auto">
          <a:xfrm>
            <a:off x="1619250" y="5589588"/>
            <a:ext cx="4824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rPr>
              <a:t>李三，要两个烂肉面，带她们到门外吃去！</a:t>
            </a:r>
            <a:endParaRPr kumimoji="0" lang="zh-CN" altLang="en-US" sz="24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142346" name="AutoShape 10"/>
          <p:cNvSpPr/>
          <p:nvPr/>
        </p:nvSpPr>
        <p:spPr bwMode="auto">
          <a:xfrm>
            <a:off x="6516688" y="1700213"/>
            <a:ext cx="576263" cy="3529013"/>
          </a:xfrm>
          <a:prstGeom prst="rightBrace">
            <a:avLst>
              <a:gd name="adj1" fmla="val 51033"/>
              <a:gd name="adj2" fmla="val 50000"/>
            </a:avLst>
          </a:prstGeom>
          <a:noFill/>
          <a:ln w="9525">
            <a:solidFill>
              <a:srgbClr val="00FF99"/>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zh-CN" sz="2400" b="0" i="0" u="none" strike="noStrike" kern="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42347" name="Text Box 11"/>
          <p:cNvSpPr txBox="1">
            <a:spLocks noChangeArrowheads="1"/>
          </p:cNvSpPr>
          <p:nvPr/>
        </p:nvSpPr>
        <p:spPr bwMode="auto">
          <a:xfrm>
            <a:off x="6372225" y="5589588"/>
            <a:ext cx="2879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40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rPr>
              <a:t>富于同情心</a:t>
            </a:r>
            <a:endParaRPr kumimoji="0" lang="zh-CN" altLang="en-US" sz="40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142348" name="Text Box 12"/>
          <p:cNvSpPr txBox="1">
            <a:spLocks noChangeArrowheads="1"/>
          </p:cNvSpPr>
          <p:nvPr/>
        </p:nvSpPr>
        <p:spPr bwMode="auto">
          <a:xfrm>
            <a:off x="7164388" y="1700213"/>
            <a:ext cx="170815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zh-CN" sz="4000" b="1" i="0" u="none" strike="noStrike" kern="0" cap="none" spc="0" normalizeH="0" baseline="0" noProof="0" smtClean="0">
                <a:ln>
                  <a:noFill/>
                </a:ln>
                <a:solidFill>
                  <a:srgbClr val="FFDC45"/>
                </a:solidFill>
                <a:effectLst/>
                <a:uLnTx/>
                <a:uFillTx/>
                <a:latin typeface="Times New Roman" panose="02020603050405020304" pitchFamily="18" charset="0"/>
                <a:ea typeface="楷体_GB2312" pitchFamily="49" charset="-122"/>
                <a:cs typeface="+mn-cs"/>
              </a:rPr>
              <a:t>      </a:t>
            </a:r>
            <a:r>
              <a:rPr kumimoji="0" lang="en-US" altLang="zh-CN" sz="40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rPr>
              <a:t> </a:t>
            </a:r>
            <a:r>
              <a:rPr kumimoji="0" lang="zh-CN" altLang="en-US" sz="40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rPr>
              <a:t>正直</a:t>
            </a:r>
            <a:endParaRPr kumimoji="0" lang="zh-CN" altLang="en-US" sz="40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endParaRPr>
          </a:p>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40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rPr>
              <a:t>强烈的爱国意识</a:t>
            </a:r>
            <a:endParaRPr kumimoji="0" lang="zh-CN" altLang="en-US" sz="40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49165" name="WordArt 13"/>
          <p:cNvSpPr>
            <a:spLocks noTextEdit="1"/>
          </p:cNvSpPr>
          <p:nvPr/>
        </p:nvSpPr>
        <p:spPr>
          <a:xfrm rot="5400000">
            <a:off x="-1046162" y="3213100"/>
            <a:ext cx="3529012" cy="935038"/>
          </a:xfrm>
          <a:prstGeom prst="rect">
            <a:avLst/>
          </a:prstGeom>
        </p:spPr>
        <p:txBody>
          <a:bodyPr vert="eaVert" wrap="none" fromWordArt="1">
            <a:prstTxWarp prst="textPlain">
              <a:avLst>
                <a:gd name="adj" fmla="val 50000"/>
              </a:avLst>
            </a:prstTxWarp>
            <a:normAutofit/>
          </a:bodyPr>
          <a:p>
            <a:pPr algn="ctr"/>
            <a:r>
              <a:rPr lang="zh-CN" altLang="en-US" sz="3600" b="1">
                <a:ln w="12700" cap="flat" cmpd="sng">
                  <a:solidFill>
                    <a:srgbClr val="333333"/>
                  </a:solidFill>
                  <a:prstDash val="solid"/>
                  <a:headEnd type="none" w="med" len="med"/>
                  <a:tailEnd type="none" w="med" len="med"/>
                </a:ln>
                <a:solidFill>
                  <a:srgbClr val="FF00FF"/>
                </a:solidFill>
                <a:effectLst>
                  <a:outerShdw dist="53882" dir="2699999" algn="ctr" rotWithShape="0">
                    <a:srgbClr val="CBCBCB">
                      <a:alpha val="78000"/>
                    </a:srgbClr>
                  </a:outerShdw>
                </a:effectLst>
                <a:latin typeface="华文新魏" charset="0"/>
                <a:ea typeface="华文新魏" charset="0"/>
              </a:rPr>
              <a:t>常四爷</a:t>
            </a:r>
            <a:endParaRPr lang="zh-CN" altLang="en-US" sz="3600" b="1">
              <a:ln w="12700" cap="flat" cmpd="sng">
                <a:solidFill>
                  <a:srgbClr val="333333"/>
                </a:solidFill>
                <a:prstDash val="solid"/>
                <a:headEnd type="none" w="med" len="med"/>
                <a:tailEnd type="none" w="med" len="med"/>
              </a:ln>
              <a:solidFill>
                <a:srgbClr val="FF00FF"/>
              </a:solidFill>
              <a:effectLst>
                <a:outerShdw dist="53882" dir="2699999" algn="ctr" rotWithShape="0">
                  <a:srgbClr val="CBCBCB">
                    <a:alpha val="78000"/>
                  </a:srgbClr>
                </a:outerShdw>
              </a:effectLst>
              <a:latin typeface="华文新魏" charset="0"/>
              <a:ea typeface="华文新魏"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42339"/>
                                        </p:tgtEl>
                                      </p:cBhvr>
                                    </p:animEffect>
                                    <p:set>
                                      <p:cBhvr>
                                        <p:cTn id="7" dur="1" fill="hold">
                                          <p:stCondLst>
                                            <p:cond delay="499"/>
                                          </p:stCondLst>
                                        </p:cTn>
                                        <p:tgtEl>
                                          <p:spTgt spid="14233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2340"/>
                                        </p:tgtEl>
                                        <p:attrNameLst>
                                          <p:attrName>style.visibility</p:attrName>
                                        </p:attrNameLst>
                                      </p:cBhvr>
                                      <p:to>
                                        <p:strVal val="visible"/>
                                      </p:to>
                                    </p:set>
                                    <p:animEffect transition="in" filter="dissolve">
                                      <p:cBhvr>
                                        <p:cTn id="12" dur="500"/>
                                        <p:tgtEl>
                                          <p:spTgt spid="1423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2341"/>
                                        </p:tgtEl>
                                        <p:attrNameLst>
                                          <p:attrName>style.visibility</p:attrName>
                                        </p:attrNameLst>
                                      </p:cBhvr>
                                      <p:to>
                                        <p:strVal val="visible"/>
                                      </p:to>
                                    </p:set>
                                    <p:animEffect transition="in" filter="dissolve">
                                      <p:cBhvr>
                                        <p:cTn id="17" dur="500"/>
                                        <p:tgtEl>
                                          <p:spTgt spid="14234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2342"/>
                                        </p:tgtEl>
                                        <p:attrNameLst>
                                          <p:attrName>style.visibility</p:attrName>
                                        </p:attrNameLst>
                                      </p:cBhvr>
                                      <p:to>
                                        <p:strVal val="visible"/>
                                      </p:to>
                                    </p:set>
                                    <p:animEffect transition="in" filter="dissolve">
                                      <p:cBhvr>
                                        <p:cTn id="22" dur="500"/>
                                        <p:tgtEl>
                                          <p:spTgt spid="14234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2343"/>
                                        </p:tgtEl>
                                        <p:attrNameLst>
                                          <p:attrName>style.visibility</p:attrName>
                                        </p:attrNameLst>
                                      </p:cBhvr>
                                      <p:to>
                                        <p:strVal val="visible"/>
                                      </p:to>
                                    </p:set>
                                    <p:animEffect transition="in" filter="dissolve">
                                      <p:cBhvr>
                                        <p:cTn id="27" dur="500"/>
                                        <p:tgtEl>
                                          <p:spTgt spid="14234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2344"/>
                                        </p:tgtEl>
                                        <p:attrNameLst>
                                          <p:attrName>style.visibility</p:attrName>
                                        </p:attrNameLst>
                                      </p:cBhvr>
                                      <p:to>
                                        <p:strVal val="visible"/>
                                      </p:to>
                                    </p:set>
                                    <p:animEffect transition="in" filter="dissolve">
                                      <p:cBhvr>
                                        <p:cTn id="32" dur="500"/>
                                        <p:tgtEl>
                                          <p:spTgt spid="14234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142346"/>
                                        </p:tgtEl>
                                        <p:attrNameLst>
                                          <p:attrName>style.visibility</p:attrName>
                                        </p:attrNameLst>
                                      </p:cBhvr>
                                      <p:to>
                                        <p:strVal val="visible"/>
                                      </p:to>
                                    </p:set>
                                    <p:animEffect transition="in" filter="barn(inHorizontal)">
                                      <p:cBhvr>
                                        <p:cTn id="37" dur="500"/>
                                        <p:tgtEl>
                                          <p:spTgt spid="142346"/>
                                        </p:tgtEl>
                                      </p:cBhvr>
                                    </p:animEffect>
                                  </p:childTnLst>
                                </p:cTn>
                              </p:par>
                            </p:childTnLst>
                          </p:cTn>
                        </p:par>
                      </p:childTnLst>
                    </p:cTn>
                  </p:par>
                  <p:par>
                    <p:cTn id="38" fill="hold">
                      <p:stCondLst>
                        <p:cond delay="indefinite"/>
                      </p:stCondLst>
                      <p:childTnLst>
                        <p:par>
                          <p:cTn id="39" fill="hold">
                            <p:stCondLst>
                              <p:cond delay="0"/>
                            </p:stCondLst>
                            <p:childTnLst>
                              <p:par>
                                <p:cTn id="40" presetID="51" presetClass="entr" presetSubtype="0" fill="hold" grpId="0" nodeType="clickEffect">
                                  <p:stCondLst>
                                    <p:cond delay="0"/>
                                  </p:stCondLst>
                                  <p:childTnLst>
                                    <p:set>
                                      <p:cBhvr>
                                        <p:cTn id="41" dur="1" fill="hold">
                                          <p:stCondLst>
                                            <p:cond delay="0"/>
                                          </p:stCondLst>
                                        </p:cTn>
                                        <p:tgtEl>
                                          <p:spTgt spid="142348"/>
                                        </p:tgtEl>
                                        <p:attrNameLst>
                                          <p:attrName>style.visibility</p:attrName>
                                        </p:attrNameLst>
                                      </p:cBhvr>
                                      <p:to>
                                        <p:strVal val="visible"/>
                                      </p:to>
                                    </p:set>
                                    <p:animEffect transition="in" filter="fade">
                                      <p:cBhvr>
                                        <p:cTn id="42" dur="385" decel="100000"/>
                                        <p:tgtEl>
                                          <p:spTgt spid="142348"/>
                                        </p:tgtEl>
                                      </p:cBhvr>
                                    </p:animEffect>
                                    <p:animScale>
                                      <p:cBhvr>
                                        <p:cTn id="43" dur="385" decel="100000"/>
                                        <p:tgtEl>
                                          <p:spTgt spid="142348"/>
                                        </p:tgtEl>
                                      </p:cBhvr>
                                      <p:from x="10000" y="10000"/>
                                      <p:to x="200000" y="450000"/>
                                    </p:animScale>
                                    <p:animScale>
                                      <p:cBhvr>
                                        <p:cTn id="44" dur="615" accel="100000" fill="hold">
                                          <p:stCondLst>
                                            <p:cond delay="385"/>
                                          </p:stCondLst>
                                        </p:cTn>
                                        <p:tgtEl>
                                          <p:spTgt spid="142348"/>
                                        </p:tgtEl>
                                      </p:cBhvr>
                                      <p:from x="200000" y="450000"/>
                                      <p:to x="100000" y="100000"/>
                                    </p:animScale>
                                    <p:set>
                                      <p:cBhvr>
                                        <p:cTn id="45" dur="385" fill="hold"/>
                                        <p:tgtEl>
                                          <p:spTgt spid="142348"/>
                                        </p:tgtEl>
                                        <p:attrNameLst>
                                          <p:attrName>ppt_x</p:attrName>
                                        </p:attrNameLst>
                                      </p:cBhvr>
                                      <p:to>
                                        <p:strVal val="(0.5)"/>
                                      </p:to>
                                    </p:set>
                                    <p:anim from="(0.5)" to="(#ppt_x)" calcmode="lin" valueType="num">
                                      <p:cBhvr>
                                        <p:cTn id="46" dur="615" accel="100000" fill="hold">
                                          <p:stCondLst>
                                            <p:cond delay="385"/>
                                          </p:stCondLst>
                                        </p:cTn>
                                        <p:tgtEl>
                                          <p:spTgt spid="142348"/>
                                        </p:tgtEl>
                                        <p:attrNameLst>
                                          <p:attrName>ppt_x</p:attrName>
                                        </p:attrNameLst>
                                      </p:cBhvr>
                                    </p:anim>
                                    <p:set>
                                      <p:cBhvr>
                                        <p:cTn id="47" dur="385" fill="hold"/>
                                        <p:tgtEl>
                                          <p:spTgt spid="142348"/>
                                        </p:tgtEl>
                                        <p:attrNameLst>
                                          <p:attrName>ppt_y</p:attrName>
                                        </p:attrNameLst>
                                      </p:cBhvr>
                                      <p:to>
                                        <p:strVal val="(#ppt_y+0.4)"/>
                                      </p:to>
                                    </p:set>
                                    <p:anim from="(#ppt_y+0.4)" to="(#ppt_y)" calcmode="lin" valueType="num">
                                      <p:cBhvr>
                                        <p:cTn id="48" dur="615" accel="100000" fill="hold">
                                          <p:stCondLst>
                                            <p:cond delay="385"/>
                                          </p:stCondLst>
                                        </p:cTn>
                                        <p:tgtEl>
                                          <p:spTgt spid="142348"/>
                                        </p:tgtEl>
                                        <p:attrNameLst>
                                          <p:attrName>ppt_y</p:attrName>
                                        </p:attrNameLst>
                                      </p:cBhvr>
                                    </p:anim>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42345"/>
                                        </p:tgtEl>
                                        <p:attrNameLst>
                                          <p:attrName>style.visibility</p:attrName>
                                        </p:attrNameLst>
                                      </p:cBhvr>
                                      <p:to>
                                        <p:strVal val="visible"/>
                                      </p:to>
                                    </p:set>
                                    <p:animEffect transition="in" filter="dissolve">
                                      <p:cBhvr>
                                        <p:cTn id="53" dur="500"/>
                                        <p:tgtEl>
                                          <p:spTgt spid="142345"/>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42347"/>
                                        </p:tgtEl>
                                        <p:attrNameLst>
                                          <p:attrName>style.visibility</p:attrName>
                                        </p:attrNameLst>
                                      </p:cBhvr>
                                      <p:to>
                                        <p:strVal val="visible"/>
                                      </p:to>
                                    </p:set>
                                    <p:anim calcmode="lin" valueType="num">
                                      <p:cBhvr>
                                        <p:cTn id="58" dur="500" fill="hold"/>
                                        <p:tgtEl>
                                          <p:spTgt spid="142347"/>
                                        </p:tgtEl>
                                        <p:attrNameLst>
                                          <p:attrName>ppt_w</p:attrName>
                                        </p:attrNameLst>
                                      </p:cBhvr>
                                      <p:tavLst>
                                        <p:tav tm="0">
                                          <p:val>
                                            <p:fltVal val="0.000000"/>
                                          </p:val>
                                        </p:tav>
                                        <p:tav tm="100000">
                                          <p:val>
                                            <p:strVal val="#ppt_w"/>
                                          </p:val>
                                        </p:tav>
                                      </p:tavLst>
                                    </p:anim>
                                    <p:anim calcmode="lin" valueType="num">
                                      <p:cBhvr>
                                        <p:cTn id="59" dur="500" fill="hold"/>
                                        <p:tgtEl>
                                          <p:spTgt spid="142347"/>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p:bldP spid="142340" grpId="0"/>
      <p:bldP spid="142341" grpId="0"/>
      <p:bldP spid="142342" grpId="0"/>
      <p:bldP spid="142343" grpId="0"/>
      <p:bldP spid="142344" grpId="0"/>
      <p:bldP spid="142345" grpId="0"/>
      <p:bldP spid="142346" grpId="0" animBg="1"/>
      <p:bldP spid="142347" grpId="0"/>
      <p:bldP spid="1423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日期占位符 1"/>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B123A87E-9502-4DB0-9ED0-605792E55C0C}"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pic>
        <p:nvPicPr>
          <p:cNvPr id="20483" name="Picture 2" descr="茶馆（四川2）"/>
          <p:cNvPicPr>
            <a:picLocks noChangeAspect="1"/>
          </p:cNvPicPr>
          <p:nvPr/>
        </p:nvPicPr>
        <p:blipFill>
          <a:blip r:embed="rId1"/>
          <a:stretch>
            <a:fillRect/>
          </a:stretch>
        </p:blipFill>
        <p:spPr>
          <a:xfrm>
            <a:off x="0" y="0"/>
            <a:ext cx="9144000" cy="6832600"/>
          </a:xfrm>
          <a:prstGeom prst="rect">
            <a:avLst/>
          </a:prstGeom>
          <a:noFill/>
          <a:ln w="9525">
            <a:noFill/>
          </a:ln>
        </p:spPr>
      </p:pic>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Text Box 2"/>
          <p:cNvSpPr txBox="1">
            <a:spLocks noChangeArrowheads="1"/>
          </p:cNvSpPr>
          <p:nvPr/>
        </p:nvSpPr>
        <p:spPr bwMode="auto">
          <a:xfrm>
            <a:off x="60325" y="228600"/>
            <a:ext cx="733425"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3600" b="1" i="0" u="none" strike="noStrike" kern="0" cap="none" spc="0" normalizeH="0" baseline="0" noProof="0" dirty="0" smtClean="0">
                <a:ln>
                  <a:noFill/>
                </a:ln>
                <a:solidFill>
                  <a:srgbClr val="CC3300"/>
                </a:solidFill>
                <a:effectLst/>
                <a:uLnTx/>
                <a:uFillTx/>
                <a:latin typeface="Times New Roman" panose="02020603050405020304" pitchFamily="18" charset="0"/>
                <a:ea typeface="华文新魏" pitchFamily="2" charset="-122"/>
                <a:cs typeface="+mn-cs"/>
              </a:rPr>
              <a:t>常四爷形象分析（语言与个性）</a:t>
            </a:r>
            <a:endParaRPr kumimoji="0" lang="zh-CN" altLang="en-US" sz="3600" b="1" i="0" u="none" strike="noStrike" kern="0" cap="none" spc="0" normalizeH="0" baseline="0" noProof="0" dirty="0" smtClean="0">
              <a:ln>
                <a:noFill/>
              </a:ln>
              <a:solidFill>
                <a:srgbClr val="CC3300"/>
              </a:solidFill>
              <a:effectLst/>
              <a:uLnTx/>
              <a:uFillTx/>
              <a:latin typeface="Times New Roman" panose="02020603050405020304" pitchFamily="18" charset="0"/>
              <a:ea typeface="华文新魏" pitchFamily="2" charset="-122"/>
              <a:cs typeface="+mn-cs"/>
            </a:endParaRPr>
          </a:p>
        </p:txBody>
      </p:sp>
      <p:sp>
        <p:nvSpPr>
          <p:cNvPr id="143363" name="Text Box 3"/>
          <p:cNvSpPr txBox="1">
            <a:spLocks noChangeArrowheads="1"/>
          </p:cNvSpPr>
          <p:nvPr/>
        </p:nvSpPr>
        <p:spPr bwMode="auto">
          <a:xfrm>
            <a:off x="827088" y="193675"/>
            <a:ext cx="3810000" cy="618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50000"/>
              </a:spcBef>
              <a:spcAft>
                <a:spcPts val="0"/>
              </a:spcAft>
              <a:buClrTx/>
              <a:buSzTx/>
              <a:buFontTx/>
              <a:buNone/>
              <a:defRPr/>
            </a:pPr>
            <a:r>
              <a:rPr kumimoji="0" lang="en-US" altLang="zh-CN" sz="2400" b="1" i="0" u="none" strike="noStrike" kern="0" cap="none" spc="0" normalizeH="0" baseline="0" noProof="0" dirty="0" smtClean="0">
                <a:ln>
                  <a:noFill/>
                </a:ln>
                <a:solidFill>
                  <a:schemeClr val="accent2"/>
                </a:solidFill>
                <a:effectLst/>
                <a:uLnTx/>
                <a:uFillTx/>
                <a:latin typeface="黑体" panose="02010609060101010101" pitchFamily="49" charset="-122"/>
                <a:ea typeface="黑体" panose="02010609060101010101" pitchFamily="49" charset="-122"/>
                <a:cs typeface="Arial" panose="020B0604020202020204" pitchFamily="34" charset="0"/>
              </a:rPr>
              <a:t>*“</a:t>
            </a:r>
            <a:r>
              <a:rPr kumimoji="0" lang="zh-CN" altLang="en-US" sz="2400" b="1" i="0" u="none" strike="noStrike" kern="0" cap="none" spc="0" normalizeH="0" baseline="0" noProof="0" dirty="0" smtClean="0">
                <a:ln>
                  <a:noFill/>
                </a:ln>
                <a:solidFill>
                  <a:schemeClr val="accent2"/>
                </a:solidFill>
                <a:effectLst/>
                <a:uLnTx/>
                <a:uFillTx/>
                <a:latin typeface="黑体" panose="02010609060101010101" pitchFamily="49" charset="-122"/>
                <a:ea typeface="黑体" panose="02010609060101010101" pitchFamily="49" charset="-122"/>
                <a:cs typeface="Arial" panose="020B0604020202020204" pitchFamily="34" charset="0"/>
              </a:rPr>
              <a:t>今儿个城外头乱乱哄哄，买不到菜；东抓西抓，抓到这么两只鸡，几斤老腌萝卜。听说你明天开张，也许用的着，特意给你送来了！”</a:t>
            </a:r>
            <a:endParaRPr kumimoji="0" lang="zh-CN" altLang="en-US" sz="2400" b="1" i="0" u="none" strike="noStrike" kern="0" cap="none" spc="0" normalizeH="0" baseline="0" noProof="0" dirty="0" smtClean="0">
              <a:ln>
                <a:noFill/>
              </a:ln>
              <a:solidFill>
                <a:schemeClr val="accent2"/>
              </a:solidFill>
              <a:effectLst/>
              <a:uLnTx/>
              <a:uFillTx/>
              <a:latin typeface="黑体" panose="02010609060101010101" pitchFamily="49" charset="-122"/>
              <a:ea typeface="黑体" panose="02010609060101010101" pitchFamily="49" charset="-122"/>
              <a:cs typeface="Arial" panose="020B0604020202020204" pitchFamily="34" charset="0"/>
            </a:endParaRPr>
          </a:p>
          <a:p>
            <a:pPr marL="0" marR="0" lvl="0" indent="0" algn="just" defTabSz="914400" rtl="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dirty="0" smtClean="0">
                <a:ln>
                  <a:noFill/>
                </a:ln>
                <a:solidFill>
                  <a:schemeClr val="accent2"/>
                </a:solidFill>
                <a:effectLst/>
                <a:uLnTx/>
                <a:uFillTx/>
                <a:latin typeface="黑体" panose="02010609060101010101" pitchFamily="49" charset="-122"/>
                <a:ea typeface="黑体" panose="02010609060101010101" pitchFamily="49" charset="-122"/>
                <a:cs typeface="Arial" panose="020B0604020202020204" pitchFamily="34" charset="0"/>
              </a:rPr>
              <a:t>*“瞧着给，该给多少给多少！”</a:t>
            </a:r>
            <a:endParaRPr kumimoji="0" lang="zh-CN" altLang="en-US" sz="2400" b="1" i="0" u="none" strike="noStrike" kern="0" cap="none" spc="0" normalizeH="0" baseline="0" noProof="0" dirty="0" smtClean="0">
              <a:ln>
                <a:noFill/>
              </a:ln>
              <a:solidFill>
                <a:schemeClr val="accent2"/>
              </a:solidFill>
              <a:effectLst/>
              <a:uLnTx/>
              <a:uFillTx/>
              <a:latin typeface="黑体" panose="02010609060101010101" pitchFamily="49" charset="-122"/>
              <a:ea typeface="黑体" panose="02010609060101010101" pitchFamily="49" charset="-122"/>
              <a:cs typeface="Arial" panose="020B0604020202020204" pitchFamily="34" charset="0"/>
            </a:endParaRPr>
          </a:p>
          <a:p>
            <a:pPr marL="0" marR="0" lvl="0" indent="0" algn="just" defTabSz="914400" rtl="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dirty="0" smtClean="0">
                <a:ln>
                  <a:noFill/>
                </a:ln>
                <a:solidFill>
                  <a:schemeClr val="accent2"/>
                </a:solidFill>
                <a:effectLst/>
                <a:uLnTx/>
                <a:uFillTx/>
                <a:latin typeface="黑体" panose="02010609060101010101" pitchFamily="49" charset="-122"/>
                <a:ea typeface="黑体" panose="02010609060101010101" pitchFamily="49" charset="-122"/>
                <a:cs typeface="Arial" panose="020B0604020202020204" pitchFamily="34" charset="0"/>
              </a:rPr>
              <a:t>*“是呀，您的眼力不错！戊戌年我就在这儿说了句‘大清国要完’，叫你二位给抓了走，坐了一年多的牢！”</a:t>
            </a:r>
            <a:endParaRPr kumimoji="0" lang="zh-CN" altLang="en-US" sz="2400" b="1" i="0" u="none" strike="noStrike" kern="0" cap="none" spc="0" normalizeH="0" baseline="0" noProof="0" dirty="0" smtClean="0">
              <a:ln>
                <a:noFill/>
              </a:ln>
              <a:solidFill>
                <a:schemeClr val="accent2"/>
              </a:solidFill>
              <a:effectLst/>
              <a:uLnTx/>
              <a:uFillTx/>
              <a:latin typeface="黑体" panose="02010609060101010101" pitchFamily="49" charset="-122"/>
              <a:ea typeface="黑体" panose="02010609060101010101" pitchFamily="49" charset="-122"/>
              <a:cs typeface="Arial" panose="020B0604020202020204" pitchFamily="34" charset="0"/>
            </a:endParaRPr>
          </a:p>
          <a:p>
            <a:pPr marL="0" marR="0" lvl="0" indent="0" algn="just" defTabSz="914400" rtl="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dirty="0" smtClean="0">
                <a:ln>
                  <a:noFill/>
                </a:ln>
                <a:solidFill>
                  <a:schemeClr val="accent2"/>
                </a:solidFill>
                <a:effectLst/>
                <a:uLnTx/>
                <a:uFillTx/>
                <a:latin typeface="黑体" panose="02010609060101010101" pitchFamily="49" charset="-122"/>
                <a:ea typeface="黑体" panose="02010609060101010101" pitchFamily="49" charset="-122"/>
                <a:cs typeface="Arial" panose="020B0604020202020204" pitchFamily="34" charset="0"/>
              </a:rPr>
              <a:t>*“凭力气挣饭吃，我的身上更有劲了！”</a:t>
            </a:r>
            <a:endParaRPr kumimoji="0" lang="zh-CN" altLang="en-US" sz="2400" b="1" i="0" u="none" strike="noStrike" kern="0" cap="none" spc="0" normalizeH="0" baseline="0" noProof="0" dirty="0" smtClean="0">
              <a:ln>
                <a:noFill/>
              </a:ln>
              <a:solidFill>
                <a:schemeClr val="accent2"/>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43364" name="Text Box 4"/>
          <p:cNvSpPr txBox="1">
            <a:spLocks noChangeArrowheads="1"/>
          </p:cNvSpPr>
          <p:nvPr/>
        </p:nvSpPr>
        <p:spPr bwMode="auto">
          <a:xfrm>
            <a:off x="5046663" y="1196975"/>
            <a:ext cx="4038600"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50000"/>
              </a:spcBef>
              <a:spcAft>
                <a:spcPts val="0"/>
              </a:spcAft>
              <a:buClrTx/>
              <a:buSzTx/>
              <a:buFontTx/>
              <a:buNone/>
              <a:defRPr/>
            </a:pPr>
            <a:r>
              <a:rPr kumimoji="0" lang="zh-CN" altLang="en-US" sz="3200" b="1" i="0" u="none" strike="noStrike" kern="0" cap="none" spc="0" normalizeH="0" baseline="0" noProof="0" dirty="0" smtClean="0">
                <a:ln>
                  <a:noFill/>
                </a:ln>
                <a:solidFill>
                  <a:srgbClr val="FF33CC"/>
                </a:solidFill>
                <a:effectLst/>
                <a:uLnTx/>
                <a:uFillTx/>
                <a:latin typeface="黑体" panose="02010609060101010101" pitchFamily="49" charset="-122"/>
                <a:ea typeface="黑体" panose="02010609060101010101" pitchFamily="49" charset="-122"/>
                <a:cs typeface="+mn-cs"/>
              </a:rPr>
              <a:t>这个形象代表了</a:t>
            </a:r>
            <a:r>
              <a:rPr kumimoji="0" lang="zh-CN" altLang="en-US" sz="3600" b="1" i="0" u="none" strike="noStrike" kern="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不甘受奴役的中国人</a:t>
            </a:r>
            <a:r>
              <a:rPr kumimoji="0" lang="zh-CN" altLang="en-US" sz="3200" b="1" i="0" u="none" strike="noStrike" kern="0" cap="none" spc="0" normalizeH="0" baseline="0" noProof="0" dirty="0" smtClean="0">
                <a:ln>
                  <a:noFill/>
                </a:ln>
                <a:solidFill>
                  <a:srgbClr val="FF33CC"/>
                </a:solidFill>
                <a:effectLst/>
                <a:uLnTx/>
                <a:uFillTx/>
                <a:latin typeface="Times New Roman" panose="02020603050405020304" pitchFamily="18" charset="0"/>
                <a:ea typeface="幼圆" pitchFamily="49" charset="-122"/>
                <a:cs typeface="+mn-cs"/>
              </a:rPr>
              <a:t>，</a:t>
            </a:r>
            <a:r>
              <a:rPr kumimoji="0" lang="zh-CN" altLang="en-US" sz="3200" b="1" i="0" u="none" strike="noStrike" kern="0" cap="none" spc="0" normalizeH="0" baseline="0" noProof="0" dirty="0" smtClean="0">
                <a:ln>
                  <a:noFill/>
                </a:ln>
                <a:solidFill>
                  <a:srgbClr val="FF33CC"/>
                </a:solidFill>
                <a:effectLst/>
                <a:uLnTx/>
                <a:uFillTx/>
                <a:latin typeface="黑体" panose="02010609060101010101" pitchFamily="49" charset="-122"/>
                <a:ea typeface="黑体" panose="02010609060101010101" pitchFamily="49" charset="-122"/>
                <a:cs typeface="+mn-cs"/>
              </a:rPr>
              <a:t>反映出旧中国人民的反抗情绪。</a:t>
            </a:r>
            <a:endParaRPr kumimoji="0" lang="zh-CN" altLang="en-US" sz="3200" b="1" i="0" u="none" strike="noStrike" kern="0" cap="none" spc="0" normalizeH="0" baseline="0" noProof="0" dirty="0" smtClean="0">
              <a:ln>
                <a:noFill/>
              </a:ln>
              <a:solidFill>
                <a:srgbClr val="FF33CC"/>
              </a:solidFill>
              <a:effectLst/>
              <a:uLnTx/>
              <a:uFillTx/>
              <a:latin typeface="黑体" panose="02010609060101010101" pitchFamily="49" charset="-122"/>
              <a:ea typeface="黑体" panose="02010609060101010101" pitchFamily="49" charset="-122"/>
              <a:cs typeface="+mn-cs"/>
            </a:endParaRPr>
          </a:p>
        </p:txBody>
      </p:sp>
      <p:sp>
        <p:nvSpPr>
          <p:cNvPr id="143365" name="Oval 5"/>
          <p:cNvSpPr>
            <a:spLocks noChangeArrowheads="1"/>
          </p:cNvSpPr>
          <p:nvPr/>
        </p:nvSpPr>
        <p:spPr bwMode="auto">
          <a:xfrm>
            <a:off x="5064125" y="3644900"/>
            <a:ext cx="4049713" cy="1584325"/>
          </a:xfrm>
          <a:prstGeom prst="ellipse">
            <a:avLst/>
          </a:prstGeom>
          <a:solidFill>
            <a:schemeClr val="bg1"/>
          </a:solidFill>
          <a:ln w="9525">
            <a:solidFill>
              <a:schemeClr val="tx1"/>
            </a:solidFill>
            <a:round/>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2800" b="1" i="0" u="none" strike="noStrike" kern="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正直善良</a:t>
            </a:r>
            <a:endParaRPr kumimoji="0" lang="zh-CN" altLang="en-US" sz="2800" b="1" i="0" u="none" strike="noStrike" kern="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2800" b="1" i="0" u="none" strike="noStrike" kern="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敢作敢为     富于正义感</a:t>
            </a:r>
            <a:endParaRPr kumimoji="0" lang="zh-CN" altLang="en-US" sz="2800" b="0" i="0" u="none" strike="noStrike" kern="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blinds dir="vert"/>
    <p:sndAc>
      <p:stSnd>
        <p:snd r:embed="rId1"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wipe(up)">
                                      <p:cBhvr>
                                        <p:cTn id="7" dur="500"/>
                                        <p:tgtEl>
                                          <p:spTgt spid="1433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63"/>
                                        </p:tgtEl>
                                        <p:attrNameLst>
                                          <p:attrName>style.visibility</p:attrName>
                                        </p:attrNameLst>
                                      </p:cBhvr>
                                      <p:to>
                                        <p:strVal val="visible"/>
                                      </p:to>
                                    </p:set>
                                    <p:animEffect transition="in" filter="blinds(horizontal)">
                                      <p:cBhvr>
                                        <p:cTn id="12" dur="500"/>
                                        <p:tgtEl>
                                          <p:spTgt spid="14336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43364"/>
                                        </p:tgtEl>
                                        <p:attrNameLst>
                                          <p:attrName>style.visibility</p:attrName>
                                        </p:attrNameLst>
                                      </p:cBhvr>
                                      <p:to>
                                        <p:strVal val="visible"/>
                                      </p:to>
                                    </p:set>
                                    <p:anim calcmode="lin" valueType="num">
                                      <p:cBhvr>
                                        <p:cTn id="17" dur="500" fill="hold"/>
                                        <p:tgtEl>
                                          <p:spTgt spid="143364"/>
                                        </p:tgtEl>
                                        <p:attrNameLst>
                                          <p:attrName>ppt_w</p:attrName>
                                        </p:attrNameLst>
                                      </p:cBhvr>
                                      <p:tavLst>
                                        <p:tav tm="0">
                                          <p:val>
                                            <p:fltVal val="0.000000"/>
                                          </p:val>
                                        </p:tav>
                                        <p:tav tm="100000">
                                          <p:val>
                                            <p:strVal val="#ppt_w"/>
                                          </p:val>
                                        </p:tav>
                                      </p:tavLst>
                                    </p:anim>
                                    <p:anim calcmode="lin" valueType="num">
                                      <p:cBhvr>
                                        <p:cTn id="18" dur="500" fill="hold"/>
                                        <p:tgtEl>
                                          <p:spTgt spid="143364"/>
                                        </p:tgtEl>
                                        <p:attrNameLst>
                                          <p:attrName>ppt_h</p:attrName>
                                        </p:attrNameLst>
                                      </p:cBhvr>
                                      <p:tavLst>
                                        <p:tav tm="0">
                                          <p:val>
                                            <p:fltVal val="0.00000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iterate type="lt">
                                    <p:tmPct val="10000"/>
                                  </p:iterate>
                                  <p:childTnLst>
                                    <p:set>
                                      <p:cBhvr>
                                        <p:cTn id="22" dur="1" fill="hold">
                                          <p:stCondLst>
                                            <p:cond delay="0"/>
                                          </p:stCondLst>
                                        </p:cTn>
                                        <p:tgtEl>
                                          <p:spTgt spid="143365"/>
                                        </p:tgtEl>
                                        <p:attrNameLst>
                                          <p:attrName>style.visibility</p:attrName>
                                        </p:attrNameLst>
                                      </p:cBhvr>
                                      <p:to>
                                        <p:strVal val="visible"/>
                                      </p:to>
                                    </p:set>
                                    <p:animEffect transition="in" filter="fade">
                                      <p:cBhvr>
                                        <p:cTn id="23" dur="2000"/>
                                        <p:tgtEl>
                                          <p:spTgt spid="143365"/>
                                        </p:tgtEl>
                                      </p:cBhvr>
                                    </p:animEffect>
                                    <p:anim calcmode="lin" valueType="num">
                                      <p:cBhvr>
                                        <p:cTn id="24" dur="2000" fill="hold"/>
                                        <p:tgtEl>
                                          <p:spTgt spid="143365"/>
                                        </p:tgtEl>
                                        <p:attrNameLst>
                                          <p:attrName>ppt_w</p:attrName>
                                        </p:attrNameLst>
                                      </p:cBhvr>
                                      <p:tavLst>
                                        <p:tav tm="0" fmla="#ppt_w*sin(2.5*pi*$)">
                                          <p:val>
                                            <p:fltVal val="0.000000"/>
                                          </p:val>
                                        </p:tav>
                                        <p:tav tm="100000">
                                          <p:val>
                                            <p:fltVal val="1.000000"/>
                                          </p:val>
                                        </p:tav>
                                      </p:tavLst>
                                    </p:anim>
                                    <p:anim calcmode="lin" valueType="num">
                                      <p:cBhvr>
                                        <p:cTn id="25" dur="2000" fill="hold"/>
                                        <p:tgtEl>
                                          <p:spTgt spid="1433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3" grpId="0"/>
      <p:bldP spid="143364" grpId="0"/>
      <p:bldP spid="14336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页脚占位符 2"/>
          <p:cNvSpPr txBox="1">
            <a:spLocks noGrp="1"/>
          </p:cNvSpPr>
          <p:nvPr/>
        </p:nvSpPr>
        <p:spPr bwMode="auto">
          <a:xfrm>
            <a:off x="3124200" y="6245225"/>
            <a:ext cx="2895600" cy="476250"/>
          </a:xfrm>
          <a:prstGeom prst="rect">
            <a:avLst/>
          </a:prstGeom>
          <a:noFill/>
          <a:ln>
            <a:miter lim="800000"/>
          </a:ln>
        </p:spPr>
        <p:txBody>
          <a:bodyPr/>
          <a:lstStyle/>
          <a:p>
            <a:pPr marR="0" algn="ctr" defTabSz="914400" eaLnBrk="1" fontAlgn="auto" hangingPunct="1">
              <a:spcBef>
                <a:spcPts val="0"/>
              </a:spcBef>
              <a:spcAft>
                <a:spcPts val="0"/>
              </a:spcAft>
              <a:buClrTx/>
              <a:buSzTx/>
              <a:buFontTx/>
              <a:buNone/>
              <a:defRPr/>
            </a:pPr>
            <a:endParaRPr kumimoji="0" lang="en-US" altLang="zh-CN" sz="1400" kern="0" cap="none" spc="0" normalizeH="0" baseline="0" noProof="0">
              <a:solidFill>
                <a:sysClr val="windowText" lastClr="000000"/>
              </a:solidFill>
              <a:latin typeface="+mn-lt"/>
              <a:ea typeface="宋体" panose="02010600030101010101" pitchFamily="2" charset="-122"/>
              <a:cs typeface="+mn-cs"/>
            </a:endParaRPr>
          </a:p>
        </p:txBody>
      </p:sp>
      <p:pic>
        <p:nvPicPr>
          <p:cNvPr id="51203" name="Picture 4" descr="3450常四爷"/>
          <p:cNvPicPr>
            <a:picLocks noChangeAspect="1"/>
          </p:cNvPicPr>
          <p:nvPr/>
        </p:nvPicPr>
        <p:blipFill>
          <a:blip r:embed="rId1"/>
          <a:stretch>
            <a:fillRect/>
          </a:stretch>
        </p:blipFill>
        <p:spPr>
          <a:xfrm>
            <a:off x="3492500" y="260350"/>
            <a:ext cx="5205413" cy="3375025"/>
          </a:xfrm>
          <a:prstGeom prst="rect">
            <a:avLst/>
          </a:prstGeom>
          <a:noFill/>
          <a:ln w="9525">
            <a:noFill/>
          </a:ln>
        </p:spPr>
      </p:pic>
      <p:sp>
        <p:nvSpPr>
          <p:cNvPr id="46084" name="Text Box 5"/>
          <p:cNvSpPr txBox="1">
            <a:spLocks noChangeArrowheads="1"/>
          </p:cNvSpPr>
          <p:nvPr/>
        </p:nvSpPr>
        <p:spPr bwMode="auto">
          <a:xfrm>
            <a:off x="2843213" y="836613"/>
            <a:ext cx="549275"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2400" b="1" i="0" u="none" strike="noStrike" kern="0" cap="none" spc="0" normalizeH="0" baseline="0" noProof="0" smtClean="0">
                <a:ln>
                  <a:noFill/>
                </a:ln>
                <a:solidFill>
                  <a:srgbClr val="CC3300"/>
                </a:solidFill>
                <a:effectLst/>
                <a:uLnTx/>
                <a:uFillTx/>
                <a:latin typeface="Times New Roman" panose="02020603050405020304" pitchFamily="18" charset="0"/>
                <a:ea typeface="宋体" panose="02010600030101010101" pitchFamily="2" charset="-122"/>
                <a:cs typeface="+mn-cs"/>
              </a:rPr>
              <a:t>常四爷形象分析</a:t>
            </a:r>
            <a:endParaRPr kumimoji="1" lang="zh-CN" altLang="en-US" sz="2400" b="1" i="0" u="none" strike="noStrike" kern="0" cap="none" spc="0" normalizeH="0" baseline="0" noProof="0" smtClean="0">
              <a:ln>
                <a:noFill/>
              </a:ln>
              <a:solidFill>
                <a:srgbClr val="CC3300"/>
              </a:solidFill>
              <a:effectLst/>
              <a:uLnTx/>
              <a:uFillTx/>
              <a:latin typeface="Times New Roman" panose="02020603050405020304" pitchFamily="18" charset="0"/>
              <a:ea typeface="宋体" panose="02010600030101010101" pitchFamily="2" charset="-122"/>
              <a:cs typeface="+mn-cs"/>
            </a:endParaRPr>
          </a:p>
        </p:txBody>
      </p:sp>
      <p:sp>
        <p:nvSpPr>
          <p:cNvPr id="46085" name="Rectangle 6"/>
          <p:cNvSpPr>
            <a:spLocks noChangeArrowheads="1"/>
          </p:cNvSpPr>
          <p:nvPr/>
        </p:nvSpPr>
        <p:spPr bwMode="auto">
          <a:xfrm>
            <a:off x="574675" y="4508500"/>
            <a:ext cx="85693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1" lang="zh-CN" altLang="en-US" sz="3600" b="1" i="1" u="none" strike="noStrike" kern="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有鲜明的正义感和强烈的爱国意识，富有同情心。</a:t>
            </a:r>
            <a:endParaRPr kumimoji="1" lang="zh-CN" altLang="en-US" sz="3600" b="0" i="0" u="none" strike="noStrike" kern="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51206" name="Picture 7" descr="4954墨兰——骚人赋新就，一朵纫来，云想衣裳。"/>
          <p:cNvPicPr>
            <a:picLocks noChangeAspect="1"/>
          </p:cNvPicPr>
          <p:nvPr/>
        </p:nvPicPr>
        <p:blipFill>
          <a:blip r:embed="rId2"/>
          <a:stretch>
            <a:fillRect/>
          </a:stretch>
        </p:blipFill>
        <p:spPr>
          <a:xfrm>
            <a:off x="395288" y="908050"/>
            <a:ext cx="2222500" cy="1778000"/>
          </a:xfrm>
          <a:prstGeom prst="rect">
            <a:avLst/>
          </a:prstGeom>
          <a:noFill/>
          <a:ln w="9525">
            <a:noFill/>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Text Box 2"/>
          <p:cNvSpPr txBox="1"/>
          <p:nvPr/>
        </p:nvSpPr>
        <p:spPr>
          <a:xfrm>
            <a:off x="533400" y="1292225"/>
            <a:ext cx="8229600" cy="2655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50000"/>
              </a:spcBef>
              <a:buNone/>
            </a:pPr>
            <a:r>
              <a:rPr lang="en-US" altLang="zh-CN" sz="2800" b="1" i="1" dirty="0">
                <a:solidFill>
                  <a:srgbClr val="FF0066"/>
                </a:solidFill>
                <a:latin typeface="宋体" panose="02010600030101010101" pitchFamily="2" charset="-122"/>
                <a:ea typeface="宋体" panose="02010600030101010101" pitchFamily="2" charset="-122"/>
              </a:rPr>
              <a:t>“</a:t>
            </a:r>
            <a:r>
              <a:rPr lang="zh-CN" altLang="en-US" sz="2800" b="1" i="1" dirty="0">
                <a:solidFill>
                  <a:srgbClr val="FF0066"/>
                </a:solidFill>
                <a:latin typeface="Times New Roman" panose="02020603050405020304" pitchFamily="18" charset="0"/>
                <a:ea typeface="宋体" panose="02010600030101010101" pitchFamily="2" charset="-122"/>
              </a:rPr>
              <a:t>怎么样？我想大哭一场！看见我这身衣裳没有？我还像个人吗？</a:t>
            </a:r>
            <a:r>
              <a:rPr lang="zh-CN" altLang="en-US" sz="2800" b="1" i="1" dirty="0">
                <a:solidFill>
                  <a:srgbClr val="FF0066"/>
                </a:solidFill>
                <a:latin typeface="宋体" panose="02010600030101010101" pitchFamily="2" charset="-122"/>
                <a:ea typeface="宋体" panose="02010600030101010101" pitchFamily="2" charset="-122"/>
              </a:rPr>
              <a:t>”</a:t>
            </a:r>
            <a:endParaRPr lang="zh-CN" altLang="en-US" sz="2800" b="1" i="1" dirty="0">
              <a:solidFill>
                <a:srgbClr val="FF0066"/>
              </a:solidFill>
              <a:latin typeface="Times New Roman" panose="02020603050405020304" pitchFamily="18" charset="0"/>
              <a:ea typeface="宋体" panose="02010600030101010101" pitchFamily="2" charset="-122"/>
            </a:endParaRPr>
          </a:p>
          <a:p>
            <a:pPr marL="0" lvl="0" indent="0" algn="just" eaLnBrk="1" hangingPunct="1">
              <a:spcBef>
                <a:spcPct val="50000"/>
              </a:spcBef>
              <a:buNone/>
            </a:pPr>
            <a:r>
              <a:rPr lang="zh-CN" altLang="en-US" sz="2800" b="1" i="1" dirty="0">
                <a:solidFill>
                  <a:srgbClr val="FF0066"/>
                </a:solidFill>
                <a:latin typeface="宋体" panose="02010600030101010101" pitchFamily="2" charset="-122"/>
                <a:ea typeface="宋体" panose="02010600030101010101" pitchFamily="2" charset="-122"/>
              </a:rPr>
              <a:t>“</a:t>
            </a:r>
            <a:r>
              <a:rPr lang="zh-CN" altLang="en-US" sz="2800" b="1" i="1" dirty="0">
                <a:solidFill>
                  <a:srgbClr val="FF0066"/>
                </a:solidFill>
                <a:latin typeface="Times New Roman" panose="02020603050405020304" pitchFamily="18" charset="0"/>
                <a:ea typeface="宋体" panose="02010600030101010101" pitchFamily="2" charset="-122"/>
              </a:rPr>
              <a:t>我饿着，也不能叫鸟儿饿着！</a:t>
            </a:r>
            <a:r>
              <a:rPr lang="zh-CN" altLang="en-US" sz="2800" b="1" i="1" dirty="0">
                <a:solidFill>
                  <a:srgbClr val="FF0066"/>
                </a:solidFill>
                <a:latin typeface="宋体" panose="02010600030101010101" pitchFamily="2" charset="-122"/>
                <a:ea typeface="宋体" panose="02010600030101010101" pitchFamily="2" charset="-122"/>
              </a:rPr>
              <a:t>”</a:t>
            </a:r>
            <a:endParaRPr lang="zh-CN" altLang="en-US" sz="2800" b="1" i="1" dirty="0">
              <a:solidFill>
                <a:srgbClr val="FF0066"/>
              </a:solidFill>
              <a:latin typeface="Times New Roman" panose="02020603050405020304" pitchFamily="18" charset="0"/>
              <a:ea typeface="宋体" panose="02010600030101010101" pitchFamily="2" charset="-122"/>
            </a:endParaRPr>
          </a:p>
          <a:p>
            <a:pPr marL="0" lvl="0" indent="0" algn="just" eaLnBrk="1" hangingPunct="1">
              <a:spcBef>
                <a:spcPct val="50000"/>
              </a:spcBef>
              <a:buNone/>
            </a:pPr>
            <a:r>
              <a:rPr lang="zh-CN" altLang="en-US" sz="2800" b="1" i="1" dirty="0">
                <a:solidFill>
                  <a:srgbClr val="FF0066"/>
                </a:solidFill>
                <a:latin typeface="宋体" panose="02010600030101010101" pitchFamily="2" charset="-122"/>
                <a:ea typeface="宋体" panose="02010600030101010101" pitchFamily="2" charset="-122"/>
              </a:rPr>
              <a:t>“</a:t>
            </a:r>
            <a:r>
              <a:rPr lang="zh-CN" altLang="en-US" sz="2800" b="1" i="1" dirty="0">
                <a:solidFill>
                  <a:srgbClr val="FF0066"/>
                </a:solidFill>
                <a:latin typeface="Times New Roman" panose="02020603050405020304" pitchFamily="18" charset="0"/>
                <a:ea typeface="宋体" panose="02010600030101010101" pitchFamily="2" charset="-122"/>
              </a:rPr>
              <a:t>我看见您二位的灰大褂呀，就想起前清的事儿！不能不请安！</a:t>
            </a:r>
            <a:r>
              <a:rPr lang="zh-CN" altLang="en-US" sz="2800" b="1" i="1" dirty="0">
                <a:solidFill>
                  <a:srgbClr val="FF0066"/>
                </a:solidFill>
                <a:latin typeface="宋体" panose="02010600030101010101" pitchFamily="2" charset="-122"/>
                <a:ea typeface="宋体" panose="02010600030101010101" pitchFamily="2" charset="-122"/>
              </a:rPr>
              <a:t>”</a:t>
            </a:r>
            <a:endParaRPr lang="zh-CN" altLang="en-US" sz="2800" b="1" i="1" dirty="0">
              <a:solidFill>
                <a:srgbClr val="FF0066"/>
              </a:solidFill>
              <a:latin typeface="Times New Roman" panose="02020603050405020304" pitchFamily="18" charset="0"/>
              <a:ea typeface="宋体" panose="02010600030101010101" pitchFamily="2" charset="-122"/>
            </a:endParaRPr>
          </a:p>
        </p:txBody>
      </p:sp>
      <p:sp>
        <p:nvSpPr>
          <p:cNvPr id="53251" name="Text Box 3"/>
          <p:cNvSpPr txBox="1"/>
          <p:nvPr/>
        </p:nvSpPr>
        <p:spPr>
          <a:xfrm>
            <a:off x="457200" y="381000"/>
            <a:ext cx="7620000" cy="7016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zh-CN" sz="4000" dirty="0">
                <a:latin typeface="华文新魏" pitchFamily="2" charset="-122"/>
                <a:ea typeface="华文新魏" pitchFamily="2" charset="-122"/>
              </a:rPr>
              <a:t> </a:t>
            </a:r>
            <a:r>
              <a:rPr lang="zh-CN" altLang="en-US" sz="4000" b="1" dirty="0">
                <a:solidFill>
                  <a:srgbClr val="CC3300"/>
                </a:solidFill>
                <a:latin typeface="华文新魏" pitchFamily="2" charset="-122"/>
                <a:ea typeface="华文新魏" pitchFamily="2" charset="-122"/>
              </a:rPr>
              <a:t>松二爷形象分析（语言与个性）</a:t>
            </a:r>
            <a:r>
              <a:rPr lang="zh-CN" altLang="en-US" sz="4000" dirty="0">
                <a:solidFill>
                  <a:srgbClr val="CC3300"/>
                </a:solidFill>
                <a:latin typeface="华文新魏" pitchFamily="2" charset="-122"/>
                <a:ea typeface="华文新魏" pitchFamily="2" charset="-122"/>
              </a:rPr>
              <a:t> </a:t>
            </a:r>
            <a:endParaRPr lang="zh-CN" altLang="en-US" sz="4000" dirty="0">
              <a:solidFill>
                <a:srgbClr val="CC3300"/>
              </a:solidFill>
              <a:latin typeface="华文新魏" pitchFamily="2" charset="-122"/>
              <a:ea typeface="华文新魏" pitchFamily="2" charset="-122"/>
            </a:endParaRPr>
          </a:p>
        </p:txBody>
      </p:sp>
      <p:sp>
        <p:nvSpPr>
          <p:cNvPr id="144388" name="Oval 4"/>
          <p:cNvSpPr/>
          <p:nvPr/>
        </p:nvSpPr>
        <p:spPr>
          <a:xfrm>
            <a:off x="755650" y="4941888"/>
            <a:ext cx="2881313" cy="1584325"/>
          </a:xfrm>
          <a:prstGeom prst="ellipse">
            <a:avLst/>
          </a:prstGeom>
          <a:solidFill>
            <a:srgbClr val="CCEC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b="1" dirty="0">
                <a:solidFill>
                  <a:srgbClr val="3333CC"/>
                </a:solidFill>
                <a:latin typeface="Times New Roman" panose="02020603050405020304" pitchFamily="18" charset="0"/>
                <a:ea typeface="楷体_GB2312" pitchFamily="49" charset="-122"/>
              </a:rPr>
              <a:t>心眼好</a:t>
            </a:r>
            <a:endParaRPr lang="zh-CN" altLang="en-US" b="1" dirty="0">
              <a:solidFill>
                <a:srgbClr val="3333CC"/>
              </a:solidFill>
              <a:latin typeface="Times New Roman" panose="02020603050405020304" pitchFamily="18" charset="0"/>
              <a:ea typeface="楷体_GB2312" pitchFamily="49" charset="-122"/>
            </a:endParaRPr>
          </a:p>
          <a:p>
            <a:pPr marL="0" lvl="0" indent="0" algn="ctr" eaLnBrk="1" hangingPunct="1">
              <a:spcBef>
                <a:spcPct val="0"/>
              </a:spcBef>
              <a:buNone/>
            </a:pPr>
            <a:r>
              <a:rPr lang="zh-CN" altLang="en-US" b="1" dirty="0">
                <a:solidFill>
                  <a:srgbClr val="3333CC"/>
                </a:solidFill>
                <a:latin typeface="Times New Roman" panose="02020603050405020304" pitchFamily="18" charset="0"/>
                <a:ea typeface="楷体_GB2312" pitchFamily="49" charset="-122"/>
              </a:rPr>
              <a:t>胆小怕事</a:t>
            </a:r>
            <a:endParaRPr lang="zh-CN" altLang="en-US" b="1" dirty="0">
              <a:solidFill>
                <a:srgbClr val="3333CC"/>
              </a:solidFill>
              <a:latin typeface="Times New Roman" panose="02020603050405020304" pitchFamily="18" charset="0"/>
              <a:ea typeface="楷体_GB2312" pitchFamily="49" charset="-122"/>
            </a:endParaRPr>
          </a:p>
          <a:p>
            <a:pPr marL="0" lvl="0" indent="0" algn="ctr" eaLnBrk="1" hangingPunct="1">
              <a:spcBef>
                <a:spcPct val="0"/>
              </a:spcBef>
              <a:buNone/>
            </a:pPr>
            <a:r>
              <a:rPr lang="zh-CN" altLang="en-US" b="1" dirty="0">
                <a:solidFill>
                  <a:srgbClr val="3333CC"/>
                </a:solidFill>
                <a:latin typeface="Times New Roman" panose="02020603050405020304" pitchFamily="18" charset="0"/>
                <a:ea typeface="楷体_GB2312" pitchFamily="49" charset="-122"/>
              </a:rPr>
              <a:t>懒散无能</a:t>
            </a:r>
            <a:endParaRPr lang="zh-CN" altLang="en-US" b="1" dirty="0">
              <a:solidFill>
                <a:srgbClr val="3333CC"/>
              </a:solidFill>
              <a:latin typeface="Times New Roman" panose="02020603050405020304" pitchFamily="18" charset="0"/>
              <a:ea typeface="楷体_GB2312" pitchFamily="49" charset="-122"/>
            </a:endParaRPr>
          </a:p>
        </p:txBody>
      </p:sp>
      <p:sp>
        <p:nvSpPr>
          <p:cNvPr id="144389" name="AutoShape 5"/>
          <p:cNvSpPr/>
          <p:nvPr/>
        </p:nvSpPr>
        <p:spPr>
          <a:xfrm>
            <a:off x="5021263" y="4284663"/>
            <a:ext cx="3330575" cy="2043112"/>
          </a:xfrm>
          <a:prstGeom prst="wedgeRoundRectCallout">
            <a:avLst>
              <a:gd name="adj1" fmla="val -91278"/>
              <a:gd name="adj2" fmla="val 16588"/>
              <a:gd name="adj3" fmla="val 16667"/>
            </a:avLst>
          </a:prstGeom>
          <a:solidFill>
            <a:srgbClr val="CCECFF"/>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800" b="1" dirty="0">
                <a:solidFill>
                  <a:srgbClr val="3333CC"/>
                </a:solidFill>
                <a:latin typeface="Times New Roman" panose="02020603050405020304" pitchFamily="18" charset="0"/>
                <a:ea typeface="宋体" panose="02010600030101010101" pitchFamily="2" charset="-122"/>
              </a:rPr>
              <a:t>没有谋生能力的旗人</a:t>
            </a:r>
            <a:endParaRPr lang="zh-CN" altLang="en-US" sz="2800" b="1" dirty="0">
              <a:solidFill>
                <a:srgbClr val="3333CC"/>
              </a:solidFill>
              <a:latin typeface="Times New Roman" panose="02020603050405020304" pitchFamily="18" charset="0"/>
              <a:ea typeface="宋体" panose="02010600030101010101" pitchFamily="2" charset="-122"/>
            </a:endParaRPr>
          </a:p>
          <a:p>
            <a:pPr marL="0" lvl="0" indent="0" algn="ctr" eaLnBrk="1" hangingPunct="1">
              <a:spcBef>
                <a:spcPct val="0"/>
              </a:spcBef>
              <a:buNone/>
            </a:pPr>
            <a:r>
              <a:rPr lang="zh-CN" altLang="en-US" sz="2800" b="1" dirty="0">
                <a:solidFill>
                  <a:srgbClr val="3333CC"/>
                </a:solidFill>
                <a:latin typeface="Times New Roman" panose="02020603050405020304" pitchFamily="18" charset="0"/>
                <a:ea typeface="宋体" panose="02010600030101010101" pitchFamily="2" charset="-122"/>
              </a:rPr>
              <a:t>的典型，反映了中国</a:t>
            </a:r>
            <a:endParaRPr lang="zh-CN" altLang="en-US" sz="2800" b="1" dirty="0">
              <a:solidFill>
                <a:srgbClr val="3333CC"/>
              </a:solidFill>
              <a:latin typeface="Times New Roman" panose="02020603050405020304" pitchFamily="18" charset="0"/>
              <a:ea typeface="宋体" panose="02010600030101010101" pitchFamily="2" charset="-122"/>
            </a:endParaRPr>
          </a:p>
          <a:p>
            <a:pPr marL="0" lvl="0" indent="0" algn="ctr" eaLnBrk="1" hangingPunct="1">
              <a:spcBef>
                <a:spcPct val="0"/>
              </a:spcBef>
              <a:buNone/>
            </a:pPr>
            <a:r>
              <a:rPr lang="zh-CN" altLang="en-US" sz="2800" b="1" dirty="0">
                <a:solidFill>
                  <a:srgbClr val="3333CC"/>
                </a:solidFill>
                <a:latin typeface="Times New Roman" panose="02020603050405020304" pitchFamily="18" charset="0"/>
                <a:ea typeface="宋体" panose="02010600030101010101" pitchFamily="2" charset="-122"/>
              </a:rPr>
              <a:t>封建社会的腐朽</a:t>
            </a:r>
            <a:r>
              <a:rPr lang="zh-CN" altLang="en-US" sz="2800" b="1" dirty="0">
                <a:solidFill>
                  <a:schemeClr val="accent2"/>
                </a:solidFill>
                <a:latin typeface="Times New Roman" panose="02020603050405020304" pitchFamily="18" charset="0"/>
                <a:ea typeface="宋体" panose="02010600030101010101" pitchFamily="2" charset="-122"/>
              </a:rPr>
              <a:t>。</a:t>
            </a:r>
            <a:endParaRPr lang="zh-CN" altLang="en-US" sz="2800" b="1" dirty="0">
              <a:solidFill>
                <a:schemeClr val="accent2"/>
              </a:solidFill>
              <a:latin typeface="Times New Roman" panose="02020603050405020304" pitchFamily="18" charset="0"/>
              <a:ea typeface="宋体" panose="02010600030101010101" pitchFamily="2" charset="-122"/>
            </a:endParaRPr>
          </a:p>
        </p:txBody>
      </p:sp>
    </p:spTree>
  </p:cSld>
  <p:clrMapOvr>
    <a:masterClrMapping/>
  </p:clrMapOvr>
  <p:transition>
    <p:blinds dir="vert"/>
    <p:sndAc>
      <p:stSnd>
        <p:snd r:embed="rId1"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blinds(horizontal)">
                                      <p:cBhvr>
                                        <p:cTn id="7" dur="500"/>
                                        <p:tgtEl>
                                          <p:spTgt spid="1443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4388"/>
                                        </p:tgtEl>
                                        <p:attrNameLst>
                                          <p:attrName>style.visibility</p:attrName>
                                        </p:attrNameLst>
                                      </p:cBhvr>
                                      <p:to>
                                        <p:strVal val="visible"/>
                                      </p:to>
                                    </p:set>
                                    <p:anim calcmode="lin" valueType="num">
                                      <p:cBhvr additive="base">
                                        <p:cTn id="12" dur="500" fill="hold"/>
                                        <p:tgtEl>
                                          <p:spTgt spid="144388"/>
                                        </p:tgtEl>
                                        <p:attrNameLst>
                                          <p:attrName>ppt_x</p:attrName>
                                        </p:attrNameLst>
                                      </p:cBhvr>
                                      <p:tavLst>
                                        <p:tav tm="0">
                                          <p:val>
                                            <p:strVal val="#ppt_x"/>
                                          </p:val>
                                        </p:tav>
                                        <p:tav tm="100000">
                                          <p:val>
                                            <p:strVal val="#ppt_x"/>
                                          </p:val>
                                        </p:tav>
                                      </p:tavLst>
                                    </p:anim>
                                    <p:anim calcmode="lin" valueType="num">
                                      <p:cBhvr additive="base">
                                        <p:cTn id="13" dur="500" fill="hold"/>
                                        <p:tgtEl>
                                          <p:spTgt spid="14438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4389"/>
                                        </p:tgtEl>
                                        <p:attrNameLst>
                                          <p:attrName>style.visibility</p:attrName>
                                        </p:attrNameLst>
                                      </p:cBhvr>
                                      <p:to>
                                        <p:strVal val="visible"/>
                                      </p:to>
                                    </p:set>
                                    <p:anim calcmode="lin" valueType="num">
                                      <p:cBhvr additive="base">
                                        <p:cTn id="18" dur="500" fill="hold"/>
                                        <p:tgtEl>
                                          <p:spTgt spid="144389"/>
                                        </p:tgtEl>
                                        <p:attrNameLst>
                                          <p:attrName>ppt_x</p:attrName>
                                        </p:attrNameLst>
                                      </p:cBhvr>
                                      <p:tavLst>
                                        <p:tav tm="0">
                                          <p:val>
                                            <p:strVal val="#ppt_x"/>
                                          </p:val>
                                        </p:tav>
                                        <p:tav tm="100000">
                                          <p:val>
                                            <p:strVal val="#ppt_x"/>
                                          </p:val>
                                        </p:tav>
                                      </p:tavLst>
                                    </p:anim>
                                    <p:anim calcmode="lin" valueType="num">
                                      <p:cBhvr additive="base">
                                        <p:cTn id="19" dur="500" fill="hold"/>
                                        <p:tgtEl>
                                          <p:spTgt spid="144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8" grpId="0" animBg="1"/>
      <p:bldP spid="14438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2" descr="杨立新饰秦仲义">
            <a:hlinkClick r:id="" action="ppaction://noaction"/>
          </p:cNvPr>
          <p:cNvPicPr>
            <a:picLocks noChangeAspect="1"/>
          </p:cNvPicPr>
          <p:nvPr/>
        </p:nvPicPr>
        <p:blipFill>
          <a:blip r:embed="rId1"/>
          <a:stretch>
            <a:fillRect/>
          </a:stretch>
        </p:blipFill>
        <p:spPr>
          <a:xfrm>
            <a:off x="179388" y="620713"/>
            <a:ext cx="2168525" cy="3255962"/>
          </a:xfrm>
          <a:prstGeom prst="rect">
            <a:avLst/>
          </a:prstGeom>
          <a:noFill/>
          <a:ln w="9525">
            <a:noFill/>
          </a:ln>
        </p:spPr>
      </p:pic>
      <p:sp>
        <p:nvSpPr>
          <p:cNvPr id="39939" name="Rectangle 3"/>
          <p:cNvSpPr>
            <a:spLocks noChangeArrowheads="1"/>
          </p:cNvSpPr>
          <p:nvPr/>
        </p:nvSpPr>
        <p:spPr bwMode="auto">
          <a:xfrm>
            <a:off x="2330450" y="1130300"/>
            <a:ext cx="6475413"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cs typeface="+mn-cs"/>
              </a:rPr>
              <a:t>●</a:t>
            </a:r>
            <a:r>
              <a:rPr kumimoji="1" lang="zh-CN" altLang="en-US" sz="3200" b="1" i="0" u="none" strike="noStrike" kern="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cs typeface="+mn-cs"/>
              </a:rPr>
              <a:t>秦仲义的形象：</a:t>
            </a:r>
            <a:endParaRPr kumimoji="1" lang="zh-CN" altLang="en-US" sz="3200" b="1" i="0" u="none" strike="noStrike" kern="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en-US" sz="3600" b="1" i="0" u="none" strike="noStrike" kern="0" cap="none" spc="0" normalizeH="0" baseline="0" noProof="0" dirty="0" smtClean="0">
                <a:ln>
                  <a:noFill/>
                </a:ln>
                <a:solidFill>
                  <a:srgbClr val="0000FF"/>
                </a:solidFill>
                <a:effectLst/>
                <a:uLnTx/>
                <a:uFillTx/>
                <a:latin typeface="Arial" panose="020B0604020202020204" pitchFamily="34" charset="0"/>
                <a:ea typeface="宋体" panose="02010600030101010101" pitchFamily="2" charset="-122"/>
                <a:cs typeface="+mn-cs"/>
              </a:rPr>
              <a:t>“我不喝！也不坐着！”</a:t>
            </a:r>
            <a:endParaRPr kumimoji="0" lang="zh-CN" altLang="en-US" sz="3600" b="1" i="0" u="none" strike="noStrike" kern="0" cap="none" spc="0" normalizeH="0" baseline="0" noProof="0" dirty="0" smtClean="0">
              <a:ln>
                <a:noFill/>
              </a:ln>
              <a:solidFill>
                <a:srgbClr val="0000FF"/>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rgbClr val="0000FF"/>
                </a:solidFill>
                <a:effectLst/>
                <a:uLnTx/>
                <a:uFillTx/>
                <a:latin typeface="Arial" panose="020B0604020202020204" pitchFamily="34" charset="0"/>
                <a:ea typeface="宋体" panose="02010600030101010101" pitchFamily="2" charset="-122"/>
                <a:cs typeface="+mn-cs"/>
              </a:rPr>
              <a:t>“可是，用不着奉承我！”</a:t>
            </a:r>
            <a:endParaRPr kumimoji="0" lang="zh-CN" altLang="en-US" sz="3600" b="1" i="0" u="none" strike="noStrike" kern="0" cap="none" spc="0" normalizeH="0" baseline="0" noProof="0" dirty="0" smtClean="0">
              <a:ln>
                <a:noFill/>
              </a:ln>
              <a:solidFill>
                <a:srgbClr val="0000FF"/>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rgbClr val="0000FF"/>
                </a:solidFill>
                <a:effectLst/>
                <a:uLnTx/>
                <a:uFillTx/>
                <a:latin typeface="Arial" panose="020B0604020202020204" pitchFamily="34" charset="0"/>
                <a:ea typeface="宋体" panose="02010600030101010101" pitchFamily="2" charset="-122"/>
                <a:cs typeface="+mn-cs"/>
              </a:rPr>
              <a:t>“躲开我！去！”</a:t>
            </a:r>
            <a:endParaRPr kumimoji="0" lang="zh-CN" altLang="en-US" sz="3600" b="1" i="0" u="none" strike="noStrike" kern="0" cap="none" spc="0" normalizeH="0" baseline="0" noProof="0" dirty="0" smtClean="0">
              <a:ln>
                <a:noFill/>
              </a:ln>
              <a:solidFill>
                <a:srgbClr val="0000FF"/>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rgbClr val="0000FF"/>
                </a:solidFill>
                <a:effectLst/>
                <a:uLnTx/>
                <a:uFillTx/>
                <a:latin typeface="Arial" panose="020B0604020202020204" pitchFamily="34" charset="0"/>
                <a:ea typeface="宋体" panose="02010600030101010101" pitchFamily="2" charset="-122"/>
                <a:cs typeface="+mn-cs"/>
              </a:rPr>
              <a:t>“你这小子，比你爸爸还滑！”</a:t>
            </a:r>
            <a:endParaRPr kumimoji="0" lang="zh-CN" altLang="en-US" sz="3600" b="1" i="0" u="none" strike="noStrike" kern="0" cap="none" spc="0" normalizeH="0" baseline="0" noProof="0" dirty="0" smtClean="0">
              <a:ln>
                <a:noFill/>
              </a:ln>
              <a:solidFill>
                <a:srgbClr val="0000FF"/>
              </a:solidFill>
              <a:effectLst/>
              <a:uLnTx/>
              <a:uFillTx/>
              <a:latin typeface="Arial" panose="020B0604020202020204" pitchFamily="34" charset="0"/>
              <a:ea typeface="宋体" panose="02010600030101010101" pitchFamily="2" charset="-122"/>
              <a:cs typeface="+mn-cs"/>
            </a:endParaRPr>
          </a:p>
        </p:txBody>
      </p:sp>
      <p:sp>
        <p:nvSpPr>
          <p:cNvPr id="39940" name="Rectangle 4"/>
          <p:cNvSpPr>
            <a:spLocks noChangeArrowheads="1"/>
          </p:cNvSpPr>
          <p:nvPr/>
        </p:nvSpPr>
        <p:spPr bwMode="auto">
          <a:xfrm>
            <a:off x="2411413" y="4359275"/>
            <a:ext cx="6732588" cy="1554163"/>
          </a:xfrm>
          <a:prstGeom prst="rect">
            <a:avLst/>
          </a:prstGeom>
          <a:noFill/>
          <a:ln w="9525">
            <a:noFill/>
            <a:miter lim="800000"/>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典型意义：</a:t>
            </a:r>
            <a:endParaRPr kumimoji="1" lang="zh-CN" altLang="en-US" sz="3200" b="1" i="0" u="none" strike="noStrike" kern="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标志着民族资本主义工业的破产和旧民主义“实业救国”理想的失败。</a:t>
            </a:r>
            <a:endParaRPr kumimoji="1" lang="zh-CN" altLang="en-US" sz="3200" b="1" i="0" u="none" strike="noStrike" kern="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9269" name="Text Box 5"/>
          <p:cNvSpPr txBox="1">
            <a:spLocks noChangeArrowheads="1"/>
          </p:cNvSpPr>
          <p:nvPr/>
        </p:nvSpPr>
        <p:spPr bwMode="auto">
          <a:xfrm>
            <a:off x="2411413" y="0"/>
            <a:ext cx="424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4000" b="1" i="0" u="none" strike="noStrike" kern="0" cap="none" spc="0" normalizeH="0" baseline="0" noProof="0" smtClean="0">
                <a:ln>
                  <a:noFill/>
                </a:ln>
                <a:solidFill>
                  <a:srgbClr val="FF3300"/>
                </a:solidFill>
                <a:effectLst/>
                <a:uLnTx/>
                <a:uFillTx/>
                <a:latin typeface="Times New Roman" panose="02020603050405020304" pitchFamily="18" charset="0"/>
                <a:ea typeface="方正综艺简体" pitchFamily="65" charset="-122"/>
                <a:cs typeface="+mn-cs"/>
              </a:rPr>
              <a:t>（三）民族资本家</a:t>
            </a:r>
            <a:endParaRPr kumimoji="1" lang="zh-CN" altLang="en-US" sz="4000" b="1" i="0" u="none" strike="noStrike" kern="0" cap="none" spc="0" normalizeH="0" baseline="0" noProof="0" smtClean="0">
              <a:ln>
                <a:noFill/>
              </a:ln>
              <a:solidFill>
                <a:srgbClr val="FF3300"/>
              </a:solidFill>
              <a:effectLst/>
              <a:uLnTx/>
              <a:uFillTx/>
              <a:latin typeface="Times New Roman" panose="02020603050405020304" pitchFamily="18" charset="0"/>
              <a:ea typeface="方正综艺简体" pitchFamily="65" charset="-122"/>
              <a:cs typeface="+mn-cs"/>
            </a:endParaRPr>
          </a:p>
        </p:txBody>
      </p:sp>
      <p:pic>
        <p:nvPicPr>
          <p:cNvPr id="54278" name="Picture 7" descr="茶壶">
            <a:hlinkClick r:id="" action="ppaction://noaction"/>
          </p:cNvPr>
          <p:cNvPicPr>
            <a:picLocks noChangeAspect="1"/>
          </p:cNvPicPr>
          <p:nvPr/>
        </p:nvPicPr>
        <p:blipFill>
          <a:blip r:embed="rId2">
            <a:clrChange>
              <a:clrFrom>
                <a:srgbClr val="FFCC66"/>
              </a:clrFrom>
              <a:clrTo>
                <a:srgbClr val="FFCC66">
                  <a:alpha val="0"/>
                </a:srgbClr>
              </a:clrTo>
            </a:clrChange>
          </a:blip>
          <a:stretch>
            <a:fillRect/>
          </a:stretch>
        </p:blipFill>
        <p:spPr>
          <a:xfrm>
            <a:off x="0" y="5037138"/>
            <a:ext cx="2627313" cy="1820862"/>
          </a:xfrm>
          <a:prstGeom prst="rect">
            <a:avLst/>
          </a:prstGeom>
          <a:noFill/>
          <a:ln w="9525">
            <a:noFill/>
          </a:ln>
        </p:spPr>
      </p:pic>
      <p:sp>
        <p:nvSpPr>
          <p:cNvPr id="139272" name="Rectangle 8"/>
          <p:cNvSpPr>
            <a:spLocks noChangeArrowheads="1"/>
          </p:cNvSpPr>
          <p:nvPr/>
        </p:nvSpPr>
        <p:spPr bwMode="auto">
          <a:xfrm>
            <a:off x="0" y="0"/>
            <a:ext cx="9144000" cy="6858000"/>
          </a:xfrm>
          <a:prstGeom prst="rect">
            <a:avLst/>
          </a:prstGeom>
          <a:noFill/>
          <a:ln w="38100">
            <a:solidFill>
              <a:srgbClr val="FF0000"/>
            </a:solidFill>
            <a:prstDash val="lgDash"/>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9273" name="Text Box 9"/>
          <p:cNvSpPr txBox="1">
            <a:spLocks noChangeArrowheads="1"/>
          </p:cNvSpPr>
          <p:nvPr/>
        </p:nvSpPr>
        <p:spPr bwMode="auto">
          <a:xfrm>
            <a:off x="323850" y="4221163"/>
            <a:ext cx="1560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smtClean="0">
                <a:ln>
                  <a:noFill/>
                </a:ln>
                <a:solidFill>
                  <a:srgbClr val="0000FF"/>
                </a:solidFill>
                <a:effectLst/>
                <a:uLnTx/>
                <a:uFillTx/>
                <a:latin typeface="Arial" panose="020B0604020202020204" pitchFamily="34" charset="0"/>
                <a:ea typeface="宋体" panose="02010600030101010101" pitchFamily="2" charset="-122"/>
                <a:cs typeface="+mn-cs"/>
              </a:rPr>
              <a:t>秦仲义</a:t>
            </a:r>
            <a:endParaRPr kumimoji="0" lang="zh-CN" altLang="en-US" sz="3600" b="1" i="0" u="none" strike="noStrike" kern="0" cap="none" spc="0" normalizeH="0" baseline="0" noProof="0" smtClean="0">
              <a:ln>
                <a:noFill/>
              </a:ln>
              <a:solidFill>
                <a:srgbClr val="0000FF"/>
              </a:solidFill>
              <a:effectLst/>
              <a:uLnTx/>
              <a:uFillTx/>
              <a:latin typeface="Arial" panose="020B0604020202020204" pitchFamily="34" charset="0"/>
              <a:ea typeface="宋体" panose="02010600030101010101" pitchFamily="2" charset="-122"/>
              <a:cs typeface="+mn-cs"/>
            </a:endParaRPr>
          </a:p>
        </p:txBody>
      </p:sp>
      <p:sp>
        <p:nvSpPr>
          <p:cNvPr id="68616" name="Oval 8"/>
          <p:cNvSpPr>
            <a:spLocks noChangeArrowheads="1"/>
          </p:cNvSpPr>
          <p:nvPr/>
        </p:nvSpPr>
        <p:spPr bwMode="auto">
          <a:xfrm>
            <a:off x="6507163" y="-100012"/>
            <a:ext cx="2700338" cy="2420938"/>
          </a:xfrm>
          <a:prstGeom prst="ellipse">
            <a:avLst/>
          </a:prstGeom>
          <a:solidFill>
            <a:srgbClr val="99CCFF"/>
          </a:solidFill>
          <a:ln w="9525">
            <a:solidFill>
              <a:schemeClr val="tx1"/>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rgbClr val="CC3300"/>
                </a:solidFill>
                <a:effectLst/>
                <a:uLnTx/>
                <a:uFillTx/>
                <a:latin typeface="Arial" panose="020B0604020202020204" pitchFamily="34" charset="0"/>
                <a:ea typeface="宋体" panose="02010600030101010101" pitchFamily="2" charset="-122"/>
                <a:cs typeface="+mn-cs"/>
              </a:rPr>
              <a:t>倨傲、</a:t>
            </a:r>
            <a:endParaRPr kumimoji="0" lang="zh-CN" altLang="en-US" sz="3600" b="1" i="0" u="none" strike="noStrike" kern="0" cap="none" spc="0" normalizeH="0" baseline="0" noProof="0" dirty="0" smtClean="0">
              <a:ln>
                <a:noFill/>
              </a:ln>
              <a:solidFill>
                <a:srgbClr val="CC330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rgbClr val="CC3300"/>
                </a:solidFill>
                <a:effectLst/>
                <a:uLnTx/>
                <a:uFillTx/>
                <a:latin typeface="Arial" panose="020B0604020202020204" pitchFamily="34" charset="0"/>
                <a:ea typeface="宋体" panose="02010600030101010101" pitchFamily="2" charset="-122"/>
                <a:cs typeface="+mn-cs"/>
              </a:rPr>
              <a:t>狂妄自大，</a:t>
            </a:r>
            <a:endParaRPr kumimoji="0" lang="zh-CN" altLang="en-US" sz="3600" b="1" i="0" u="none" strike="noStrike" kern="0" cap="none" spc="0" normalizeH="0" baseline="0" noProof="0" dirty="0" smtClean="0">
              <a:ln>
                <a:noFill/>
              </a:ln>
              <a:solidFill>
                <a:srgbClr val="CC330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rgbClr val="CC3300"/>
                </a:solidFill>
                <a:effectLst/>
                <a:uLnTx/>
                <a:uFillTx/>
                <a:latin typeface="Arial" panose="020B0604020202020204" pitchFamily="34" charset="0"/>
                <a:ea typeface="宋体" panose="02010600030101010101" pitchFamily="2" charset="-122"/>
                <a:cs typeface="+mn-cs"/>
              </a:rPr>
              <a:t>自以为是</a:t>
            </a:r>
            <a:endParaRPr kumimoji="0" lang="zh-CN" altLang="en-US" sz="3600" b="1" i="0" u="none" strike="noStrike" kern="0" cap="none" spc="0" normalizeH="0" baseline="0" noProof="0" dirty="0" smtClean="0">
              <a:ln>
                <a:noFill/>
              </a:ln>
              <a:solidFill>
                <a:srgbClr val="CC330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rgbClr val="CC3300"/>
                </a:solidFill>
                <a:effectLst/>
                <a:uLnTx/>
                <a:uFillTx/>
                <a:latin typeface="Arial" panose="020B0604020202020204" pitchFamily="34" charset="0"/>
                <a:ea typeface="宋体" panose="02010600030101010101" pitchFamily="2" charset="-122"/>
                <a:cs typeface="+mn-cs"/>
              </a:rPr>
              <a:t>爱国</a:t>
            </a:r>
            <a:endParaRPr kumimoji="0" lang="zh-CN" altLang="en-US" sz="3600" b="1" i="0" u="none" strike="noStrike" kern="0" cap="none" spc="0" normalizeH="0" baseline="0" noProof="0" dirty="0" smtClean="0">
              <a:ln>
                <a:noFill/>
              </a:ln>
              <a:solidFill>
                <a:srgbClr val="CC33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checkerboard(across)">
                                      <p:cBhvr>
                                        <p:cTn id="7" dur="5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39939">
                                            <p:txEl>
                                              <p:charRg st="0" end="9"/>
                                            </p:txEl>
                                          </p:spTgt>
                                        </p:tgtEl>
                                        <p:attrNameLst>
                                          <p:attrName>style.visibility</p:attrName>
                                        </p:attrNameLst>
                                      </p:cBhvr>
                                      <p:to>
                                        <p:strVal val="visible"/>
                                      </p:to>
                                    </p:set>
                                    <p:anim calcmode="lin" valueType="num">
                                      <p:cBhvr>
                                        <p:cTn id="12" dur="1000" fill="hold"/>
                                        <p:tgtEl>
                                          <p:spTgt spid="39939">
                                            <p:txEl>
                                              <p:charRg st="0" end="9"/>
                                            </p:txEl>
                                          </p:spTgt>
                                        </p:tgtEl>
                                        <p:attrNameLst>
                                          <p:attrName>ppt_w</p:attrName>
                                        </p:attrNameLst>
                                      </p:cBhvr>
                                      <p:tavLst>
                                        <p:tav tm="0">
                                          <p:val>
                                            <p:fltVal val="0.000000"/>
                                          </p:val>
                                        </p:tav>
                                        <p:tav tm="100000">
                                          <p:val>
                                            <p:strVal val="#ppt_w"/>
                                          </p:val>
                                        </p:tav>
                                      </p:tavLst>
                                    </p:anim>
                                    <p:anim calcmode="lin" valueType="num">
                                      <p:cBhvr>
                                        <p:cTn id="13" dur="1000" fill="hold"/>
                                        <p:tgtEl>
                                          <p:spTgt spid="39939">
                                            <p:txEl>
                                              <p:charRg st="0" end="9"/>
                                            </p:txEl>
                                          </p:spTgt>
                                        </p:tgtEl>
                                        <p:attrNameLst>
                                          <p:attrName>ppt_h</p:attrName>
                                        </p:attrNameLst>
                                      </p:cBhvr>
                                      <p:tavLst>
                                        <p:tav tm="0">
                                          <p:val>
                                            <p:fltVal val="0.000000"/>
                                          </p:val>
                                        </p:tav>
                                        <p:tav tm="100000">
                                          <p:val>
                                            <p:strVal val="#ppt_h"/>
                                          </p:val>
                                        </p:tav>
                                      </p:tavLst>
                                    </p:anim>
                                    <p:anim calcmode="lin" valueType="num">
                                      <p:cBhvr>
                                        <p:cTn id="14" dur="1000" fill="hold"/>
                                        <p:tgtEl>
                                          <p:spTgt spid="39939">
                                            <p:txEl>
                                              <p:charRg st="0" end="9"/>
                                            </p:txEl>
                                          </p:spTgt>
                                        </p:tgtEl>
                                        <p:attrNameLst>
                                          <p:attrName>style.rotation</p:attrName>
                                        </p:attrNameLst>
                                      </p:cBhvr>
                                      <p:tavLst>
                                        <p:tav tm="0">
                                          <p:val>
                                            <p:fltVal val="90.000000"/>
                                          </p:val>
                                        </p:tav>
                                        <p:tav tm="100000">
                                          <p:val>
                                            <p:fltVal val="0.000000"/>
                                          </p:val>
                                        </p:tav>
                                      </p:tavLst>
                                    </p:anim>
                                    <p:animEffect transition="in" filter="fade">
                                      <p:cBhvr>
                                        <p:cTn id="15" dur="1000"/>
                                        <p:tgtEl>
                                          <p:spTgt spid="39939">
                                            <p:txEl>
                                              <p:charRg st="0" end="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39939">
                                            <p:txEl>
                                              <p:charRg st="9" end="22"/>
                                            </p:txEl>
                                          </p:spTgt>
                                        </p:tgtEl>
                                        <p:attrNameLst>
                                          <p:attrName>style.visibility</p:attrName>
                                        </p:attrNameLst>
                                      </p:cBhvr>
                                      <p:to>
                                        <p:strVal val="visible"/>
                                      </p:to>
                                    </p:set>
                                    <p:anim calcmode="lin" valueType="num">
                                      <p:cBhvr>
                                        <p:cTn id="20" dur="1000" fill="hold"/>
                                        <p:tgtEl>
                                          <p:spTgt spid="39939">
                                            <p:txEl>
                                              <p:charRg st="9" end="22"/>
                                            </p:txEl>
                                          </p:spTgt>
                                        </p:tgtEl>
                                        <p:attrNameLst>
                                          <p:attrName>ppt_w</p:attrName>
                                        </p:attrNameLst>
                                      </p:cBhvr>
                                      <p:tavLst>
                                        <p:tav tm="0">
                                          <p:val>
                                            <p:fltVal val="0.000000"/>
                                          </p:val>
                                        </p:tav>
                                        <p:tav tm="100000">
                                          <p:val>
                                            <p:strVal val="#ppt_w"/>
                                          </p:val>
                                        </p:tav>
                                      </p:tavLst>
                                    </p:anim>
                                    <p:anim calcmode="lin" valueType="num">
                                      <p:cBhvr>
                                        <p:cTn id="21" dur="1000" fill="hold"/>
                                        <p:tgtEl>
                                          <p:spTgt spid="39939">
                                            <p:txEl>
                                              <p:charRg st="9" end="22"/>
                                            </p:txEl>
                                          </p:spTgt>
                                        </p:tgtEl>
                                        <p:attrNameLst>
                                          <p:attrName>ppt_h</p:attrName>
                                        </p:attrNameLst>
                                      </p:cBhvr>
                                      <p:tavLst>
                                        <p:tav tm="0">
                                          <p:val>
                                            <p:fltVal val="0.000000"/>
                                          </p:val>
                                        </p:tav>
                                        <p:tav tm="100000">
                                          <p:val>
                                            <p:strVal val="#ppt_h"/>
                                          </p:val>
                                        </p:tav>
                                      </p:tavLst>
                                    </p:anim>
                                    <p:anim calcmode="lin" valueType="num">
                                      <p:cBhvr>
                                        <p:cTn id="22" dur="1000" fill="hold"/>
                                        <p:tgtEl>
                                          <p:spTgt spid="39939">
                                            <p:txEl>
                                              <p:charRg st="9" end="22"/>
                                            </p:txEl>
                                          </p:spTgt>
                                        </p:tgtEl>
                                        <p:attrNameLst>
                                          <p:attrName>style.rotation</p:attrName>
                                        </p:attrNameLst>
                                      </p:cBhvr>
                                      <p:tavLst>
                                        <p:tav tm="0">
                                          <p:val>
                                            <p:fltVal val="90.000000"/>
                                          </p:val>
                                        </p:tav>
                                        <p:tav tm="100000">
                                          <p:val>
                                            <p:fltVal val="0.000000"/>
                                          </p:val>
                                        </p:tav>
                                      </p:tavLst>
                                    </p:anim>
                                    <p:animEffect transition="in" filter="fade">
                                      <p:cBhvr>
                                        <p:cTn id="23" dur="1000"/>
                                        <p:tgtEl>
                                          <p:spTgt spid="39939">
                                            <p:txEl>
                                              <p:charRg st="9" end="2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39939">
                                            <p:txEl>
                                              <p:charRg st="22" end="35"/>
                                            </p:txEl>
                                          </p:spTgt>
                                        </p:tgtEl>
                                        <p:attrNameLst>
                                          <p:attrName>style.visibility</p:attrName>
                                        </p:attrNameLst>
                                      </p:cBhvr>
                                      <p:to>
                                        <p:strVal val="visible"/>
                                      </p:to>
                                    </p:set>
                                    <p:anim calcmode="lin" valueType="num">
                                      <p:cBhvr>
                                        <p:cTn id="28" dur="1000" fill="hold"/>
                                        <p:tgtEl>
                                          <p:spTgt spid="39939">
                                            <p:txEl>
                                              <p:charRg st="22" end="35"/>
                                            </p:txEl>
                                          </p:spTgt>
                                        </p:tgtEl>
                                        <p:attrNameLst>
                                          <p:attrName>ppt_w</p:attrName>
                                        </p:attrNameLst>
                                      </p:cBhvr>
                                      <p:tavLst>
                                        <p:tav tm="0">
                                          <p:val>
                                            <p:fltVal val="0.000000"/>
                                          </p:val>
                                        </p:tav>
                                        <p:tav tm="100000">
                                          <p:val>
                                            <p:strVal val="#ppt_w"/>
                                          </p:val>
                                        </p:tav>
                                      </p:tavLst>
                                    </p:anim>
                                    <p:anim calcmode="lin" valueType="num">
                                      <p:cBhvr>
                                        <p:cTn id="29" dur="1000" fill="hold"/>
                                        <p:tgtEl>
                                          <p:spTgt spid="39939">
                                            <p:txEl>
                                              <p:charRg st="22" end="35"/>
                                            </p:txEl>
                                          </p:spTgt>
                                        </p:tgtEl>
                                        <p:attrNameLst>
                                          <p:attrName>ppt_h</p:attrName>
                                        </p:attrNameLst>
                                      </p:cBhvr>
                                      <p:tavLst>
                                        <p:tav tm="0">
                                          <p:val>
                                            <p:fltVal val="0.000000"/>
                                          </p:val>
                                        </p:tav>
                                        <p:tav tm="100000">
                                          <p:val>
                                            <p:strVal val="#ppt_h"/>
                                          </p:val>
                                        </p:tav>
                                      </p:tavLst>
                                    </p:anim>
                                    <p:anim calcmode="lin" valueType="num">
                                      <p:cBhvr>
                                        <p:cTn id="30" dur="1000" fill="hold"/>
                                        <p:tgtEl>
                                          <p:spTgt spid="39939">
                                            <p:txEl>
                                              <p:charRg st="22" end="35"/>
                                            </p:txEl>
                                          </p:spTgt>
                                        </p:tgtEl>
                                        <p:attrNameLst>
                                          <p:attrName>style.rotation</p:attrName>
                                        </p:attrNameLst>
                                      </p:cBhvr>
                                      <p:tavLst>
                                        <p:tav tm="0">
                                          <p:val>
                                            <p:fltVal val="90.000000"/>
                                          </p:val>
                                        </p:tav>
                                        <p:tav tm="100000">
                                          <p:val>
                                            <p:fltVal val="0.000000"/>
                                          </p:val>
                                        </p:tav>
                                      </p:tavLst>
                                    </p:anim>
                                    <p:animEffect transition="in" filter="fade">
                                      <p:cBhvr>
                                        <p:cTn id="31" dur="1000"/>
                                        <p:tgtEl>
                                          <p:spTgt spid="39939">
                                            <p:txEl>
                                              <p:charRg st="22" end="3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iterate type="lt">
                                    <p:tmPct val="5000"/>
                                  </p:iterate>
                                  <p:childTnLst>
                                    <p:set>
                                      <p:cBhvr>
                                        <p:cTn id="35" dur="1" fill="hold">
                                          <p:stCondLst>
                                            <p:cond delay="0"/>
                                          </p:stCondLst>
                                        </p:cTn>
                                        <p:tgtEl>
                                          <p:spTgt spid="39939">
                                            <p:txEl>
                                              <p:charRg st="35" end="44"/>
                                            </p:txEl>
                                          </p:spTgt>
                                        </p:tgtEl>
                                        <p:attrNameLst>
                                          <p:attrName>style.visibility</p:attrName>
                                        </p:attrNameLst>
                                      </p:cBhvr>
                                      <p:to>
                                        <p:strVal val="visible"/>
                                      </p:to>
                                    </p:set>
                                    <p:anim calcmode="lin" valueType="num">
                                      <p:cBhvr>
                                        <p:cTn id="36" dur="1000" fill="hold"/>
                                        <p:tgtEl>
                                          <p:spTgt spid="39939">
                                            <p:txEl>
                                              <p:charRg st="35" end="44"/>
                                            </p:txEl>
                                          </p:spTgt>
                                        </p:tgtEl>
                                        <p:attrNameLst>
                                          <p:attrName>ppt_w</p:attrName>
                                        </p:attrNameLst>
                                      </p:cBhvr>
                                      <p:tavLst>
                                        <p:tav tm="0">
                                          <p:val>
                                            <p:fltVal val="0.000000"/>
                                          </p:val>
                                        </p:tav>
                                        <p:tav tm="100000">
                                          <p:val>
                                            <p:strVal val="#ppt_w"/>
                                          </p:val>
                                        </p:tav>
                                      </p:tavLst>
                                    </p:anim>
                                    <p:anim calcmode="lin" valueType="num">
                                      <p:cBhvr>
                                        <p:cTn id="37" dur="1000" fill="hold"/>
                                        <p:tgtEl>
                                          <p:spTgt spid="39939">
                                            <p:txEl>
                                              <p:charRg st="35" end="44"/>
                                            </p:txEl>
                                          </p:spTgt>
                                        </p:tgtEl>
                                        <p:attrNameLst>
                                          <p:attrName>ppt_h</p:attrName>
                                        </p:attrNameLst>
                                      </p:cBhvr>
                                      <p:tavLst>
                                        <p:tav tm="0">
                                          <p:val>
                                            <p:fltVal val="0.000000"/>
                                          </p:val>
                                        </p:tav>
                                        <p:tav tm="100000">
                                          <p:val>
                                            <p:strVal val="#ppt_h"/>
                                          </p:val>
                                        </p:tav>
                                      </p:tavLst>
                                    </p:anim>
                                    <p:anim calcmode="lin" valueType="num">
                                      <p:cBhvr>
                                        <p:cTn id="38" dur="1000" fill="hold"/>
                                        <p:tgtEl>
                                          <p:spTgt spid="39939">
                                            <p:txEl>
                                              <p:charRg st="35" end="44"/>
                                            </p:txEl>
                                          </p:spTgt>
                                        </p:tgtEl>
                                        <p:attrNameLst>
                                          <p:attrName>style.rotation</p:attrName>
                                        </p:attrNameLst>
                                      </p:cBhvr>
                                      <p:tavLst>
                                        <p:tav tm="0">
                                          <p:val>
                                            <p:fltVal val="90.000000"/>
                                          </p:val>
                                        </p:tav>
                                        <p:tav tm="100000">
                                          <p:val>
                                            <p:fltVal val="0.000000"/>
                                          </p:val>
                                        </p:tav>
                                      </p:tavLst>
                                    </p:anim>
                                    <p:animEffect transition="in" filter="fade">
                                      <p:cBhvr>
                                        <p:cTn id="39" dur="1000"/>
                                        <p:tgtEl>
                                          <p:spTgt spid="39939">
                                            <p:txEl>
                                              <p:charRg st="35" end="4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iterate type="lt">
                                    <p:tmPct val="5000"/>
                                  </p:iterate>
                                  <p:childTnLst>
                                    <p:set>
                                      <p:cBhvr>
                                        <p:cTn id="43" dur="1" fill="hold">
                                          <p:stCondLst>
                                            <p:cond delay="0"/>
                                          </p:stCondLst>
                                        </p:cTn>
                                        <p:tgtEl>
                                          <p:spTgt spid="39939">
                                            <p:txEl>
                                              <p:charRg st="44" end="59"/>
                                            </p:txEl>
                                          </p:spTgt>
                                        </p:tgtEl>
                                        <p:attrNameLst>
                                          <p:attrName>style.visibility</p:attrName>
                                        </p:attrNameLst>
                                      </p:cBhvr>
                                      <p:to>
                                        <p:strVal val="visible"/>
                                      </p:to>
                                    </p:set>
                                    <p:anim calcmode="lin" valueType="num">
                                      <p:cBhvr>
                                        <p:cTn id="44" dur="1000" fill="hold"/>
                                        <p:tgtEl>
                                          <p:spTgt spid="39939">
                                            <p:txEl>
                                              <p:charRg st="44" end="59"/>
                                            </p:txEl>
                                          </p:spTgt>
                                        </p:tgtEl>
                                        <p:attrNameLst>
                                          <p:attrName>ppt_w</p:attrName>
                                        </p:attrNameLst>
                                      </p:cBhvr>
                                      <p:tavLst>
                                        <p:tav tm="0">
                                          <p:val>
                                            <p:fltVal val="0.000000"/>
                                          </p:val>
                                        </p:tav>
                                        <p:tav tm="100000">
                                          <p:val>
                                            <p:strVal val="#ppt_w"/>
                                          </p:val>
                                        </p:tav>
                                      </p:tavLst>
                                    </p:anim>
                                    <p:anim calcmode="lin" valueType="num">
                                      <p:cBhvr>
                                        <p:cTn id="45" dur="1000" fill="hold"/>
                                        <p:tgtEl>
                                          <p:spTgt spid="39939">
                                            <p:txEl>
                                              <p:charRg st="44" end="59"/>
                                            </p:txEl>
                                          </p:spTgt>
                                        </p:tgtEl>
                                        <p:attrNameLst>
                                          <p:attrName>ppt_h</p:attrName>
                                        </p:attrNameLst>
                                      </p:cBhvr>
                                      <p:tavLst>
                                        <p:tav tm="0">
                                          <p:val>
                                            <p:fltVal val="0.000000"/>
                                          </p:val>
                                        </p:tav>
                                        <p:tav tm="100000">
                                          <p:val>
                                            <p:strVal val="#ppt_h"/>
                                          </p:val>
                                        </p:tav>
                                      </p:tavLst>
                                    </p:anim>
                                    <p:anim calcmode="lin" valueType="num">
                                      <p:cBhvr>
                                        <p:cTn id="46" dur="1000" fill="hold"/>
                                        <p:tgtEl>
                                          <p:spTgt spid="39939">
                                            <p:txEl>
                                              <p:charRg st="44" end="59"/>
                                            </p:txEl>
                                          </p:spTgt>
                                        </p:tgtEl>
                                        <p:attrNameLst>
                                          <p:attrName>style.rotation</p:attrName>
                                        </p:attrNameLst>
                                      </p:cBhvr>
                                      <p:tavLst>
                                        <p:tav tm="0">
                                          <p:val>
                                            <p:fltVal val="90.000000"/>
                                          </p:val>
                                        </p:tav>
                                        <p:tav tm="100000">
                                          <p:val>
                                            <p:fltVal val="0.000000"/>
                                          </p:val>
                                        </p:tav>
                                      </p:tavLst>
                                    </p:anim>
                                    <p:animEffect transition="in" filter="fade">
                                      <p:cBhvr>
                                        <p:cTn id="47" dur="1000"/>
                                        <p:tgtEl>
                                          <p:spTgt spid="39939">
                                            <p:txEl>
                                              <p:charRg st="44" end="5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8616"/>
                                        </p:tgtEl>
                                        <p:attrNameLst>
                                          <p:attrName>style.visibility</p:attrName>
                                        </p:attrNameLst>
                                      </p:cBhvr>
                                      <p:to>
                                        <p:strVal val="visible"/>
                                      </p:to>
                                    </p:set>
                                    <p:animEffect transition="in" filter="circle(in)">
                                      <p:cBhvr>
                                        <p:cTn id="52" dur="2000"/>
                                        <p:tgtEl>
                                          <p:spTgt spid="68616"/>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68616">
                                            <p:txEl>
                                              <p:charRg st="0" end="4"/>
                                            </p:txEl>
                                          </p:spTgt>
                                        </p:tgtEl>
                                        <p:attrNameLst>
                                          <p:attrName>style.visibility</p:attrName>
                                        </p:attrNameLst>
                                      </p:cBhvr>
                                      <p:to>
                                        <p:strVal val="visible"/>
                                      </p:to>
                                    </p:set>
                                    <p:animEffect transition="in" filter="circle(in)">
                                      <p:cBhvr>
                                        <p:cTn id="55" dur="2000"/>
                                        <p:tgtEl>
                                          <p:spTgt spid="68616">
                                            <p:txEl>
                                              <p:charRg st="0" end="4"/>
                                            </p:txEl>
                                          </p:spTgt>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68616">
                                            <p:txEl>
                                              <p:charRg st="4" end="10"/>
                                            </p:txEl>
                                          </p:spTgt>
                                        </p:tgtEl>
                                        <p:attrNameLst>
                                          <p:attrName>style.visibility</p:attrName>
                                        </p:attrNameLst>
                                      </p:cBhvr>
                                      <p:to>
                                        <p:strVal val="visible"/>
                                      </p:to>
                                    </p:set>
                                    <p:animEffect transition="in" filter="circle(in)">
                                      <p:cBhvr>
                                        <p:cTn id="58" dur="2000"/>
                                        <p:tgtEl>
                                          <p:spTgt spid="68616">
                                            <p:txEl>
                                              <p:charRg st="4" end="10"/>
                                            </p:txEl>
                                          </p:spTgt>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68616">
                                            <p:txEl>
                                              <p:charRg st="10" end="15"/>
                                            </p:txEl>
                                          </p:spTgt>
                                        </p:tgtEl>
                                        <p:attrNameLst>
                                          <p:attrName>style.visibility</p:attrName>
                                        </p:attrNameLst>
                                      </p:cBhvr>
                                      <p:to>
                                        <p:strVal val="visible"/>
                                      </p:to>
                                    </p:set>
                                    <p:animEffect transition="in" filter="circle(in)">
                                      <p:cBhvr>
                                        <p:cTn id="61" dur="2000"/>
                                        <p:tgtEl>
                                          <p:spTgt spid="68616">
                                            <p:txEl>
                                              <p:charRg st="10" end="15"/>
                                            </p:txEl>
                                          </p:spTgt>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68616">
                                            <p:txEl>
                                              <p:charRg st="15" end="18"/>
                                            </p:txEl>
                                          </p:spTgt>
                                        </p:tgtEl>
                                        <p:attrNameLst>
                                          <p:attrName>style.visibility</p:attrName>
                                        </p:attrNameLst>
                                      </p:cBhvr>
                                      <p:to>
                                        <p:strVal val="visible"/>
                                      </p:to>
                                    </p:set>
                                    <p:animEffect transition="in" filter="circle(in)">
                                      <p:cBhvr>
                                        <p:cTn id="64" dur="2000"/>
                                        <p:tgtEl>
                                          <p:spTgt spid="68616">
                                            <p:txEl>
                                              <p:charRg st="15" end="1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9940"/>
                                        </p:tgtEl>
                                        <p:attrNameLst>
                                          <p:attrName>style.visibility</p:attrName>
                                        </p:attrNameLst>
                                      </p:cBhvr>
                                      <p:to>
                                        <p:strVal val="visible"/>
                                      </p:to>
                                    </p:set>
                                    <p:anim calcmode="lin" valueType="num">
                                      <p:cBhvr additive="base">
                                        <p:cTn id="69" dur="500" fill="hold"/>
                                        <p:tgtEl>
                                          <p:spTgt spid="39940"/>
                                        </p:tgtEl>
                                        <p:attrNameLst>
                                          <p:attrName>ppt_x</p:attrName>
                                        </p:attrNameLst>
                                      </p:cBhvr>
                                      <p:tavLst>
                                        <p:tav tm="0">
                                          <p:val>
                                            <p:strVal val="#ppt_x"/>
                                          </p:val>
                                        </p:tav>
                                        <p:tav tm="100000">
                                          <p:val>
                                            <p:strVal val="#ppt_x"/>
                                          </p:val>
                                        </p:tav>
                                      </p:tavLst>
                                    </p:anim>
                                    <p:anim calcmode="lin" valueType="num">
                                      <p:cBhvr additive="base">
                                        <p:cTn id="70"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68616" grpId="0" animBg="1"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4041" name="Group 73"/>
          <p:cNvGraphicFramePr>
            <a:graphicFrameLocks noGrp="1"/>
          </p:cNvGraphicFramePr>
          <p:nvPr>
            <p:ph idx="1"/>
          </p:nvPr>
        </p:nvGraphicFramePr>
        <p:xfrm>
          <a:off x="250825" y="765175"/>
          <a:ext cx="8713788" cy="5472113"/>
        </p:xfrm>
        <a:graphic>
          <a:graphicData uri="http://schemas.openxmlformats.org/drawingml/2006/table">
            <a:tbl>
              <a:tblPr/>
              <a:tblGrid>
                <a:gridCol w="720725"/>
                <a:gridCol w="863600"/>
                <a:gridCol w="4608513"/>
                <a:gridCol w="649287"/>
                <a:gridCol w="1871663"/>
              </a:tblGrid>
              <a:tr h="57467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身份</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人 物</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性        格     及     特     点</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结局</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典型意义</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1813">
                <a:tc rowSpan="4">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下</a:t>
                      </a:r>
                      <a:endPar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层</a:t>
                      </a:r>
                      <a:endPar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人</a:t>
                      </a:r>
                      <a:endPar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民</a:t>
                      </a:r>
                      <a:endParaRPr kumimoji="0" lang="zh-CN" altLang="en-US"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王利发</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6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6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7925">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常四爷</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康顺子</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0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难民</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422" name="Rectangle 46">
            <a:hlinkClick r:id="" action="ppaction://noaction"/>
          </p:cNvPr>
          <p:cNvSpPr/>
          <p:nvPr/>
        </p:nvSpPr>
        <p:spPr>
          <a:xfrm>
            <a:off x="1885950" y="1484313"/>
            <a:ext cx="110490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FF0000"/>
                </a:solidFill>
              </a:rPr>
              <a:t>精明干练</a:t>
            </a:r>
            <a:endParaRPr lang="zh-CN" altLang="en-US" sz="1800" b="1" dirty="0">
              <a:solidFill>
                <a:srgbClr val="FF0000"/>
              </a:solidFill>
            </a:endParaRPr>
          </a:p>
        </p:txBody>
      </p:sp>
      <p:sp>
        <p:nvSpPr>
          <p:cNvPr id="101423" name="Rectangle 47">
            <a:hlinkClick r:id="" action="ppaction://noaction"/>
          </p:cNvPr>
          <p:cNvSpPr/>
          <p:nvPr/>
        </p:nvSpPr>
        <p:spPr>
          <a:xfrm>
            <a:off x="2965450" y="1484313"/>
            <a:ext cx="110490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FF0000"/>
                </a:solidFill>
              </a:rPr>
              <a:t>谨小慎微</a:t>
            </a:r>
            <a:endParaRPr lang="zh-CN" altLang="en-US" sz="1800" b="1" dirty="0">
              <a:solidFill>
                <a:srgbClr val="FF0000"/>
              </a:solidFill>
            </a:endParaRPr>
          </a:p>
        </p:txBody>
      </p:sp>
      <p:sp>
        <p:nvSpPr>
          <p:cNvPr id="101424" name="Rectangle 48">
            <a:hlinkClick r:id="" action="ppaction://noaction"/>
          </p:cNvPr>
          <p:cNvSpPr/>
          <p:nvPr/>
        </p:nvSpPr>
        <p:spPr>
          <a:xfrm>
            <a:off x="4044950" y="1484313"/>
            <a:ext cx="2255838"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FF0000"/>
                </a:solidFill>
              </a:rPr>
              <a:t>委曲求全、善于应酬</a:t>
            </a:r>
            <a:endParaRPr lang="zh-CN" altLang="en-US" sz="1800" b="1" dirty="0">
              <a:solidFill>
                <a:srgbClr val="FF0000"/>
              </a:solidFill>
            </a:endParaRPr>
          </a:p>
        </p:txBody>
      </p:sp>
      <p:sp>
        <p:nvSpPr>
          <p:cNvPr id="101425" name="Rectangle 49">
            <a:hlinkClick r:id="" action="ppaction://noaction"/>
          </p:cNvPr>
          <p:cNvSpPr/>
          <p:nvPr/>
        </p:nvSpPr>
        <p:spPr>
          <a:xfrm>
            <a:off x="1885950" y="1916113"/>
            <a:ext cx="2255838"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FF3300"/>
                </a:solidFill>
              </a:rPr>
              <a:t>冷漠自私、意求自保</a:t>
            </a:r>
            <a:endParaRPr lang="zh-CN" altLang="en-US" sz="1800" b="1" dirty="0">
              <a:solidFill>
                <a:srgbClr val="FF3300"/>
              </a:solidFill>
            </a:endParaRPr>
          </a:p>
        </p:txBody>
      </p:sp>
      <p:sp>
        <p:nvSpPr>
          <p:cNvPr id="101426" name="Rectangle 50">
            <a:hlinkClick r:id="" action="ppaction://noaction"/>
          </p:cNvPr>
          <p:cNvSpPr/>
          <p:nvPr/>
        </p:nvSpPr>
        <p:spPr>
          <a:xfrm>
            <a:off x="4044950" y="1916113"/>
            <a:ext cx="2255838"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FF3300"/>
                </a:solidFill>
              </a:rPr>
              <a:t>愤世嫉俗、不敢反抗</a:t>
            </a:r>
            <a:endParaRPr lang="zh-CN" altLang="en-US" sz="1800" b="1" dirty="0">
              <a:solidFill>
                <a:srgbClr val="FF3300"/>
              </a:solidFill>
            </a:endParaRPr>
          </a:p>
        </p:txBody>
      </p:sp>
      <p:sp>
        <p:nvSpPr>
          <p:cNvPr id="101427" name="Rectangle 51"/>
          <p:cNvSpPr/>
          <p:nvPr/>
        </p:nvSpPr>
        <p:spPr>
          <a:xfrm>
            <a:off x="6443663" y="1916113"/>
            <a:ext cx="644525"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FF0000"/>
                </a:solidFill>
              </a:rPr>
              <a:t>被占</a:t>
            </a:r>
            <a:endParaRPr lang="zh-CN" altLang="en-US" sz="1800" b="1" dirty="0">
              <a:solidFill>
                <a:srgbClr val="FF0000"/>
              </a:solidFill>
            </a:endParaRPr>
          </a:p>
          <a:p>
            <a:pPr marL="0" lvl="0" indent="0" eaLnBrk="1" hangingPunct="1">
              <a:spcBef>
                <a:spcPct val="0"/>
              </a:spcBef>
              <a:buNone/>
            </a:pPr>
            <a:r>
              <a:rPr lang="zh-CN" altLang="en-US" sz="1800" b="1" dirty="0">
                <a:solidFill>
                  <a:srgbClr val="FF0000"/>
                </a:solidFill>
              </a:rPr>
              <a:t>自尽</a:t>
            </a:r>
            <a:endParaRPr lang="zh-CN" altLang="en-US" sz="1800" b="1" dirty="0">
              <a:solidFill>
                <a:srgbClr val="FF0000"/>
              </a:solidFill>
            </a:endParaRPr>
          </a:p>
        </p:txBody>
      </p:sp>
      <p:sp>
        <p:nvSpPr>
          <p:cNvPr id="101428" name="Rectangle 52">
            <a:hlinkClick r:id="" action="ppaction://noaction"/>
          </p:cNvPr>
          <p:cNvSpPr/>
          <p:nvPr/>
        </p:nvSpPr>
        <p:spPr>
          <a:xfrm>
            <a:off x="1908175" y="2636838"/>
            <a:ext cx="1335088"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FF3300"/>
                </a:solidFill>
              </a:rPr>
              <a:t>勤劳，不满</a:t>
            </a:r>
            <a:endParaRPr lang="zh-CN" altLang="en-US" sz="1800" b="1" dirty="0">
              <a:solidFill>
                <a:srgbClr val="FF3300"/>
              </a:solidFill>
            </a:endParaRPr>
          </a:p>
        </p:txBody>
      </p:sp>
      <p:sp>
        <p:nvSpPr>
          <p:cNvPr id="101429" name="Rectangle 53">
            <a:hlinkClick r:id="" action="ppaction://noaction"/>
          </p:cNvPr>
          <p:cNvSpPr/>
          <p:nvPr/>
        </p:nvSpPr>
        <p:spPr>
          <a:xfrm>
            <a:off x="1908175" y="4508500"/>
            <a:ext cx="2617788"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FF3300"/>
                </a:solidFill>
              </a:rPr>
              <a:t>遭遇悲惨、吃苦耐劳</a:t>
            </a:r>
            <a:endParaRPr lang="zh-CN" altLang="en-US" sz="1800" b="1" dirty="0">
              <a:solidFill>
                <a:srgbClr val="FF3300"/>
              </a:solidFill>
            </a:endParaRPr>
          </a:p>
        </p:txBody>
      </p:sp>
      <p:sp>
        <p:nvSpPr>
          <p:cNvPr id="101431" name="Rectangle 55">
            <a:hlinkClick r:id="rId1" action="ppaction://hlinksldjump"/>
          </p:cNvPr>
          <p:cNvSpPr/>
          <p:nvPr/>
        </p:nvSpPr>
        <p:spPr>
          <a:xfrm>
            <a:off x="1908175" y="3429000"/>
            <a:ext cx="2255838"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FF0000"/>
                </a:solidFill>
              </a:rPr>
              <a:t>乐于助人、慷慨大方</a:t>
            </a:r>
            <a:endParaRPr lang="zh-CN" altLang="en-US" sz="1800" b="1" dirty="0">
              <a:solidFill>
                <a:srgbClr val="FF0000"/>
              </a:solidFill>
            </a:endParaRPr>
          </a:p>
        </p:txBody>
      </p:sp>
      <p:sp>
        <p:nvSpPr>
          <p:cNvPr id="101432" name="Rectangle 56">
            <a:hlinkClick r:id="rId1" action="ppaction://hlinksldjump"/>
          </p:cNvPr>
          <p:cNvSpPr/>
          <p:nvPr/>
        </p:nvSpPr>
        <p:spPr>
          <a:xfrm>
            <a:off x="1908175" y="3863975"/>
            <a:ext cx="2951163"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FF0000"/>
                </a:solidFill>
              </a:rPr>
              <a:t>正直爱国、倔强不屈</a:t>
            </a:r>
            <a:endParaRPr lang="zh-CN" altLang="en-US" sz="1800" b="1" dirty="0">
              <a:solidFill>
                <a:srgbClr val="FF0000"/>
              </a:solidFill>
            </a:endParaRPr>
          </a:p>
        </p:txBody>
      </p:sp>
      <p:sp>
        <p:nvSpPr>
          <p:cNvPr id="101433" name="Rectangle 57"/>
          <p:cNvSpPr/>
          <p:nvPr/>
        </p:nvSpPr>
        <p:spPr>
          <a:xfrm>
            <a:off x="7164388" y="3222625"/>
            <a:ext cx="1800225" cy="10699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600" b="1" dirty="0">
                <a:solidFill>
                  <a:srgbClr val="FF0000"/>
                </a:solidFill>
              </a:rPr>
              <a:t>代表不甘奴役的中国人，反映出旧中国人民的反抗情绪。</a:t>
            </a:r>
            <a:endParaRPr lang="zh-CN" altLang="en-US" sz="1600" b="1" dirty="0">
              <a:solidFill>
                <a:srgbClr val="FF0000"/>
              </a:solidFill>
            </a:endParaRPr>
          </a:p>
        </p:txBody>
      </p:sp>
      <p:sp>
        <p:nvSpPr>
          <p:cNvPr id="101434" name="Rectangle 58">
            <a:hlinkClick r:id="" action="ppaction://noaction"/>
          </p:cNvPr>
          <p:cNvSpPr/>
          <p:nvPr/>
        </p:nvSpPr>
        <p:spPr>
          <a:xfrm>
            <a:off x="1835150" y="5084763"/>
            <a:ext cx="4557713"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FF3300"/>
                </a:solidFill>
              </a:rPr>
              <a:t>逃难哀告，颠沛流离，食不果腹，民不聊生</a:t>
            </a:r>
            <a:endParaRPr lang="zh-CN" altLang="en-US" sz="1800" b="1" dirty="0">
              <a:solidFill>
                <a:srgbClr val="FF3300"/>
              </a:solidFill>
            </a:endParaRPr>
          </a:p>
        </p:txBody>
      </p:sp>
      <p:sp>
        <p:nvSpPr>
          <p:cNvPr id="101435" name="Rectangle 59">
            <a:hlinkClick r:id="" action="ppaction://noaction"/>
          </p:cNvPr>
          <p:cNvSpPr/>
          <p:nvPr/>
        </p:nvSpPr>
        <p:spPr>
          <a:xfrm>
            <a:off x="1835150" y="5589588"/>
            <a:ext cx="2617788"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FF3300"/>
                </a:solidFill>
              </a:rPr>
              <a:t>奔波劳碌、被抢被欺</a:t>
            </a:r>
            <a:endParaRPr lang="zh-CN" altLang="en-US" sz="1800" b="1" dirty="0">
              <a:solidFill>
                <a:srgbClr val="FF3300"/>
              </a:solidFill>
            </a:endParaRPr>
          </a:p>
        </p:txBody>
      </p:sp>
      <p:sp>
        <p:nvSpPr>
          <p:cNvPr id="101436" name="Rectangle 60"/>
          <p:cNvSpPr/>
          <p:nvPr/>
        </p:nvSpPr>
        <p:spPr>
          <a:xfrm>
            <a:off x="7092950" y="1412875"/>
            <a:ext cx="2025650" cy="17399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FF0000"/>
                </a:solidFill>
              </a:rPr>
              <a:t>旧中国广大市民</a:t>
            </a:r>
            <a:endParaRPr lang="zh-CN" altLang="en-US" sz="1800" b="1" dirty="0">
              <a:solidFill>
                <a:srgbClr val="FF0000"/>
              </a:solidFill>
            </a:endParaRPr>
          </a:p>
          <a:p>
            <a:pPr marL="0" lvl="0" indent="0" eaLnBrk="1" hangingPunct="1">
              <a:spcBef>
                <a:spcPct val="0"/>
              </a:spcBef>
              <a:buNone/>
            </a:pPr>
            <a:r>
              <a:rPr lang="zh-CN" altLang="en-US" sz="1800" b="1" dirty="0">
                <a:solidFill>
                  <a:srgbClr val="FF0000"/>
                </a:solidFill>
              </a:rPr>
              <a:t>生活命运的真实</a:t>
            </a:r>
            <a:endParaRPr lang="zh-CN" altLang="en-US" sz="1800" b="1" dirty="0">
              <a:solidFill>
                <a:srgbClr val="FF0000"/>
              </a:solidFill>
            </a:endParaRPr>
          </a:p>
          <a:p>
            <a:pPr marL="0" lvl="0" indent="0" eaLnBrk="1" hangingPunct="1">
              <a:spcBef>
                <a:spcPct val="0"/>
              </a:spcBef>
              <a:buNone/>
            </a:pPr>
            <a:r>
              <a:rPr lang="zh-CN" altLang="en-US" sz="1800" b="1" dirty="0">
                <a:solidFill>
                  <a:srgbClr val="FF0000"/>
                </a:solidFill>
              </a:rPr>
              <a:t>写照，揭露了旧</a:t>
            </a:r>
            <a:endParaRPr lang="zh-CN" altLang="en-US" sz="1800" b="1" dirty="0">
              <a:solidFill>
                <a:srgbClr val="FF0000"/>
              </a:solidFill>
            </a:endParaRPr>
          </a:p>
          <a:p>
            <a:pPr marL="0" lvl="0" indent="0" eaLnBrk="1" hangingPunct="1">
              <a:spcBef>
                <a:spcPct val="0"/>
              </a:spcBef>
              <a:buNone/>
            </a:pPr>
            <a:r>
              <a:rPr lang="zh-CN" altLang="en-US" sz="1800" b="1" dirty="0">
                <a:solidFill>
                  <a:srgbClr val="FF0000"/>
                </a:solidFill>
              </a:rPr>
              <a:t>制度的吃人本质，</a:t>
            </a:r>
            <a:endParaRPr lang="zh-CN" altLang="en-US" sz="1800" b="1" dirty="0">
              <a:solidFill>
                <a:srgbClr val="FF0000"/>
              </a:solidFill>
            </a:endParaRPr>
          </a:p>
          <a:p>
            <a:pPr marL="0" lvl="0" indent="0" eaLnBrk="1" hangingPunct="1">
              <a:spcBef>
                <a:spcPct val="0"/>
              </a:spcBef>
              <a:buNone/>
            </a:pPr>
            <a:r>
              <a:rPr lang="zh-CN" altLang="en-US" sz="1800" b="1" dirty="0">
                <a:solidFill>
                  <a:srgbClr val="FF0000"/>
                </a:solidFill>
              </a:rPr>
              <a:t>反映了旧时代的</a:t>
            </a:r>
            <a:endParaRPr lang="zh-CN" altLang="en-US" sz="1800" b="1" dirty="0">
              <a:solidFill>
                <a:srgbClr val="FF0000"/>
              </a:solidFill>
            </a:endParaRPr>
          </a:p>
          <a:p>
            <a:pPr marL="0" lvl="0" indent="0" eaLnBrk="1" hangingPunct="1">
              <a:spcBef>
                <a:spcPct val="0"/>
              </a:spcBef>
              <a:buNone/>
            </a:pPr>
            <a:r>
              <a:rPr lang="zh-CN" altLang="en-US" sz="1800" b="1" dirty="0">
                <a:solidFill>
                  <a:srgbClr val="FF0000"/>
                </a:solidFill>
              </a:rPr>
              <a:t>不合理。</a:t>
            </a:r>
            <a:endParaRPr lang="zh-CN" altLang="en-US" sz="1800" b="1" dirty="0">
              <a:solidFill>
                <a:srgbClr val="FF0000"/>
              </a:solidFill>
            </a:endParaRPr>
          </a:p>
        </p:txBody>
      </p:sp>
      <p:sp>
        <p:nvSpPr>
          <p:cNvPr id="101437" name="Rectangle 61"/>
          <p:cNvSpPr/>
          <p:nvPr/>
        </p:nvSpPr>
        <p:spPr>
          <a:xfrm>
            <a:off x="7164388" y="5051425"/>
            <a:ext cx="1800225" cy="8255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600" b="1" dirty="0">
                <a:solidFill>
                  <a:srgbClr val="FF0000"/>
                </a:solidFill>
              </a:rPr>
              <a:t>反映了旧时代人民的苦难及社会的黑暗。</a:t>
            </a:r>
            <a:endParaRPr lang="zh-CN" altLang="en-US" sz="1600" b="1" dirty="0">
              <a:solidFill>
                <a:srgbClr val="FF0000"/>
              </a:solidFill>
            </a:endParaRPr>
          </a:p>
        </p:txBody>
      </p:sp>
      <p:sp>
        <p:nvSpPr>
          <p:cNvPr id="101438" name="Rectangle 62"/>
          <p:cNvSpPr/>
          <p:nvPr/>
        </p:nvSpPr>
        <p:spPr>
          <a:xfrm>
            <a:off x="7164388" y="4403725"/>
            <a:ext cx="1800225" cy="581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600" b="1" dirty="0">
                <a:solidFill>
                  <a:srgbClr val="FF0000"/>
                </a:solidFill>
              </a:rPr>
              <a:t>反映了旧时代的腐朽和肮脏。</a:t>
            </a:r>
            <a:endParaRPr lang="zh-CN" altLang="en-US" sz="1600" b="1" dirty="0">
              <a:solidFill>
                <a:srgbClr val="FF0000"/>
              </a:solidFill>
            </a:endParaRPr>
          </a:p>
        </p:txBody>
      </p:sp>
      <p:sp>
        <p:nvSpPr>
          <p:cNvPr id="55349" name="Rectangle 63"/>
          <p:cNvSpPr/>
          <p:nvPr/>
        </p:nvSpPr>
        <p:spPr>
          <a:xfrm>
            <a:off x="0" y="0"/>
            <a:ext cx="9144000" cy="6858000"/>
          </a:xfrm>
          <a:prstGeom prst="rect">
            <a:avLst/>
          </a:prstGeom>
          <a:noFill/>
          <a:ln w="38100" cap="flat" cmpd="sng">
            <a:solidFill>
              <a:srgbClr val="FF0000"/>
            </a:solidFill>
            <a:prstDash val="lgDash"/>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pic>
        <p:nvPicPr>
          <p:cNvPr id="55350" name="Picture 64" descr="茶壶"/>
          <p:cNvPicPr>
            <a:picLocks noChangeAspect="1"/>
          </p:cNvPicPr>
          <p:nvPr/>
        </p:nvPicPr>
        <p:blipFill>
          <a:blip r:embed="rId2">
            <a:clrChange>
              <a:clrFrom>
                <a:srgbClr val="FFCC66"/>
              </a:clrFrom>
              <a:clrTo>
                <a:srgbClr val="FFCC66">
                  <a:alpha val="0"/>
                </a:srgbClr>
              </a:clrTo>
            </a:clrChange>
          </a:blip>
          <a:stretch>
            <a:fillRect/>
          </a:stretch>
        </p:blipFill>
        <p:spPr>
          <a:xfrm>
            <a:off x="36513" y="6127750"/>
            <a:ext cx="935037" cy="647700"/>
          </a:xfrm>
          <a:prstGeom prst="rect">
            <a:avLst/>
          </a:prstGeom>
          <a:noFill/>
          <a:ln w="9525">
            <a:noFill/>
          </a:ln>
        </p:spPr>
      </p:pic>
      <p:sp>
        <p:nvSpPr>
          <p:cNvPr id="101441" name="WordArt 65"/>
          <p:cNvSpPr>
            <a:spLocks noChangeArrowheads="1" noChangeShapeType="1" noTextEdit="1"/>
          </p:cNvSpPr>
          <p:nvPr/>
        </p:nvSpPr>
        <p:spPr bwMode="auto">
          <a:xfrm>
            <a:off x="2705100" y="163513"/>
            <a:ext cx="3733800" cy="457200"/>
          </a:xfrm>
          <a:prstGeom prst="rect">
            <a:avLst/>
          </a:prstGeom>
        </p:spPr>
        <p:txBody>
          <a:bodyPr wrap="none" numCol="1"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10" cap="none" spc="0" normalizeH="0" baseline="0" noProof="0">
                <a:ln w="12700">
                  <a:no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方正综艺简体"/>
                <a:ea typeface="宋体" panose="02010600030101010101" pitchFamily="2" charset="-122"/>
                <a:cs typeface="+mn-cs"/>
              </a:rPr>
              <a:t>《</a:t>
            </a:r>
            <a:r>
              <a:rPr kumimoji="0" lang="zh-CN" altLang="en-US" sz="3600" b="0" i="0" u="none" strike="noStrike" kern="10" cap="none" spc="0" normalizeH="0" baseline="0" noProof="0">
                <a:ln w="12700">
                  <a:no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方正综艺简体"/>
                <a:ea typeface="宋体" panose="02010600030101010101" pitchFamily="2" charset="-122"/>
                <a:cs typeface="+mn-cs"/>
              </a:rPr>
              <a:t>茶馆</a:t>
            </a:r>
            <a:r>
              <a:rPr kumimoji="0" lang="en-US" altLang="zh-CN" sz="3600" b="0" i="0" u="none" strike="noStrike" kern="10" cap="none" spc="0" normalizeH="0" baseline="0" noProof="0">
                <a:ln w="12700">
                  <a:no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方正综艺简体"/>
                <a:ea typeface="宋体" panose="02010600030101010101" pitchFamily="2" charset="-122"/>
                <a:cs typeface="+mn-cs"/>
              </a:rPr>
              <a:t>》</a:t>
            </a:r>
            <a:r>
              <a:rPr kumimoji="0" lang="zh-CN" altLang="en-US" sz="3600" b="0" i="0" u="none" strike="noStrike" kern="10" cap="none" spc="0" normalizeH="0" baseline="0" noProof="0">
                <a:ln w="12700">
                  <a:no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方正综艺简体"/>
                <a:ea typeface="宋体" panose="02010600030101010101" pitchFamily="2" charset="-122"/>
                <a:cs typeface="+mn-cs"/>
              </a:rPr>
              <a:t>人物赏析</a:t>
            </a:r>
            <a:endParaRPr kumimoji="0" lang="zh-CN" altLang="en-US" sz="3600" b="0" i="0" u="none" strike="noStrike" kern="10" cap="none" spc="0" normalizeH="0" baseline="0" noProof="0">
              <a:ln w="12700">
                <a:no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方正综艺简体"/>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1422"/>
                                        </p:tgtEl>
                                        <p:attrNameLst>
                                          <p:attrName>style.visibility</p:attrName>
                                        </p:attrNameLst>
                                      </p:cBhvr>
                                      <p:to>
                                        <p:strVal val="visible"/>
                                      </p:to>
                                    </p:set>
                                    <p:anim calcmode="lin" valueType="num">
                                      <p:cBhvr>
                                        <p:cTn id="7" dur="500" fill="hold"/>
                                        <p:tgtEl>
                                          <p:spTgt spid="101422"/>
                                        </p:tgtEl>
                                        <p:attrNameLst>
                                          <p:attrName>ppt_w</p:attrName>
                                        </p:attrNameLst>
                                      </p:cBhvr>
                                      <p:tavLst>
                                        <p:tav tm="0">
                                          <p:val>
                                            <p:fltVal val="0.000000"/>
                                          </p:val>
                                        </p:tav>
                                        <p:tav tm="100000">
                                          <p:val>
                                            <p:strVal val="#ppt_w"/>
                                          </p:val>
                                        </p:tav>
                                      </p:tavLst>
                                    </p:anim>
                                    <p:anim calcmode="lin" valueType="num">
                                      <p:cBhvr>
                                        <p:cTn id="8" dur="500" fill="hold"/>
                                        <p:tgtEl>
                                          <p:spTgt spid="1014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1423"/>
                                        </p:tgtEl>
                                        <p:attrNameLst>
                                          <p:attrName>style.visibility</p:attrName>
                                        </p:attrNameLst>
                                      </p:cBhvr>
                                      <p:to>
                                        <p:strVal val="visible"/>
                                      </p:to>
                                    </p:set>
                                    <p:anim calcmode="lin" valueType="num">
                                      <p:cBhvr>
                                        <p:cTn id="13" dur="500" fill="hold"/>
                                        <p:tgtEl>
                                          <p:spTgt spid="101423"/>
                                        </p:tgtEl>
                                        <p:attrNameLst>
                                          <p:attrName>ppt_w</p:attrName>
                                        </p:attrNameLst>
                                      </p:cBhvr>
                                      <p:tavLst>
                                        <p:tav tm="0">
                                          <p:val>
                                            <p:fltVal val="0.000000"/>
                                          </p:val>
                                        </p:tav>
                                        <p:tav tm="100000">
                                          <p:val>
                                            <p:strVal val="#ppt_w"/>
                                          </p:val>
                                        </p:tav>
                                      </p:tavLst>
                                    </p:anim>
                                    <p:anim calcmode="lin" valueType="num">
                                      <p:cBhvr>
                                        <p:cTn id="14" dur="500" fill="hold"/>
                                        <p:tgtEl>
                                          <p:spTgt spid="10142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1424"/>
                                        </p:tgtEl>
                                        <p:attrNameLst>
                                          <p:attrName>style.visibility</p:attrName>
                                        </p:attrNameLst>
                                      </p:cBhvr>
                                      <p:to>
                                        <p:strVal val="visible"/>
                                      </p:to>
                                    </p:set>
                                    <p:anim calcmode="lin" valueType="num">
                                      <p:cBhvr>
                                        <p:cTn id="19" dur="500" fill="hold"/>
                                        <p:tgtEl>
                                          <p:spTgt spid="101424"/>
                                        </p:tgtEl>
                                        <p:attrNameLst>
                                          <p:attrName>ppt_w</p:attrName>
                                        </p:attrNameLst>
                                      </p:cBhvr>
                                      <p:tavLst>
                                        <p:tav tm="0">
                                          <p:val>
                                            <p:fltVal val="0.000000"/>
                                          </p:val>
                                        </p:tav>
                                        <p:tav tm="100000">
                                          <p:val>
                                            <p:strVal val="#ppt_w"/>
                                          </p:val>
                                        </p:tav>
                                      </p:tavLst>
                                    </p:anim>
                                    <p:anim calcmode="lin" valueType="num">
                                      <p:cBhvr>
                                        <p:cTn id="20" dur="500" fill="hold"/>
                                        <p:tgtEl>
                                          <p:spTgt spid="10142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1425"/>
                                        </p:tgtEl>
                                        <p:attrNameLst>
                                          <p:attrName>style.visibility</p:attrName>
                                        </p:attrNameLst>
                                      </p:cBhvr>
                                      <p:to>
                                        <p:strVal val="visible"/>
                                      </p:to>
                                    </p:set>
                                    <p:anim calcmode="lin" valueType="num">
                                      <p:cBhvr>
                                        <p:cTn id="25" dur="500" fill="hold"/>
                                        <p:tgtEl>
                                          <p:spTgt spid="101425"/>
                                        </p:tgtEl>
                                        <p:attrNameLst>
                                          <p:attrName>ppt_w</p:attrName>
                                        </p:attrNameLst>
                                      </p:cBhvr>
                                      <p:tavLst>
                                        <p:tav tm="0">
                                          <p:val>
                                            <p:fltVal val="0.000000"/>
                                          </p:val>
                                        </p:tav>
                                        <p:tav tm="100000">
                                          <p:val>
                                            <p:strVal val="#ppt_w"/>
                                          </p:val>
                                        </p:tav>
                                      </p:tavLst>
                                    </p:anim>
                                    <p:anim calcmode="lin" valueType="num">
                                      <p:cBhvr>
                                        <p:cTn id="26" dur="500" fill="hold"/>
                                        <p:tgtEl>
                                          <p:spTgt spid="10142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1426"/>
                                        </p:tgtEl>
                                        <p:attrNameLst>
                                          <p:attrName>style.visibility</p:attrName>
                                        </p:attrNameLst>
                                      </p:cBhvr>
                                      <p:to>
                                        <p:strVal val="visible"/>
                                      </p:to>
                                    </p:set>
                                    <p:anim calcmode="lin" valueType="num">
                                      <p:cBhvr>
                                        <p:cTn id="31" dur="500" fill="hold"/>
                                        <p:tgtEl>
                                          <p:spTgt spid="101426"/>
                                        </p:tgtEl>
                                        <p:attrNameLst>
                                          <p:attrName>ppt_w</p:attrName>
                                        </p:attrNameLst>
                                      </p:cBhvr>
                                      <p:tavLst>
                                        <p:tav tm="0">
                                          <p:val>
                                            <p:fltVal val="0.000000"/>
                                          </p:val>
                                        </p:tav>
                                        <p:tav tm="100000">
                                          <p:val>
                                            <p:strVal val="#ppt_w"/>
                                          </p:val>
                                        </p:tav>
                                      </p:tavLst>
                                    </p:anim>
                                    <p:anim calcmode="lin" valueType="num">
                                      <p:cBhvr>
                                        <p:cTn id="32" dur="500" fill="hold"/>
                                        <p:tgtEl>
                                          <p:spTgt spid="10142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1427"/>
                                        </p:tgtEl>
                                        <p:attrNameLst>
                                          <p:attrName>style.visibility</p:attrName>
                                        </p:attrNameLst>
                                      </p:cBhvr>
                                      <p:to>
                                        <p:strVal val="visible"/>
                                      </p:to>
                                    </p:set>
                                    <p:animEffect transition="in" filter="checkerboard(across)">
                                      <p:cBhvr>
                                        <p:cTn id="37" dur="500"/>
                                        <p:tgtEl>
                                          <p:spTgt spid="10142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32" fill="hold" grpId="0" nodeType="clickEffect">
                                  <p:stCondLst>
                                    <p:cond delay="0"/>
                                  </p:stCondLst>
                                  <p:childTnLst>
                                    <p:set>
                                      <p:cBhvr>
                                        <p:cTn id="41" dur="1" fill="hold">
                                          <p:stCondLst>
                                            <p:cond delay="0"/>
                                          </p:stCondLst>
                                        </p:cTn>
                                        <p:tgtEl>
                                          <p:spTgt spid="101436"/>
                                        </p:tgtEl>
                                        <p:attrNameLst>
                                          <p:attrName>style.visibility</p:attrName>
                                        </p:attrNameLst>
                                      </p:cBhvr>
                                      <p:to>
                                        <p:strVal val="visible"/>
                                      </p:to>
                                    </p:set>
                                    <p:animEffect transition="in" filter="diamond(out)">
                                      <p:cBhvr>
                                        <p:cTn id="42" dur="2000"/>
                                        <p:tgtEl>
                                          <p:spTgt spid="101436"/>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01428"/>
                                        </p:tgtEl>
                                        <p:attrNameLst>
                                          <p:attrName>style.visibility</p:attrName>
                                        </p:attrNameLst>
                                      </p:cBhvr>
                                      <p:to>
                                        <p:strVal val="visible"/>
                                      </p:to>
                                    </p:set>
                                    <p:animEffect transition="in" filter="slide(fromBottom)">
                                      <p:cBhvr>
                                        <p:cTn id="47" dur="500"/>
                                        <p:tgtEl>
                                          <p:spTgt spid="10142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01431"/>
                                        </p:tgtEl>
                                        <p:attrNameLst>
                                          <p:attrName>style.visibility</p:attrName>
                                        </p:attrNameLst>
                                      </p:cBhvr>
                                      <p:to>
                                        <p:strVal val="visible"/>
                                      </p:to>
                                    </p:set>
                                    <p:animEffect transition="in" filter="wipe(left)">
                                      <p:cBhvr>
                                        <p:cTn id="50" dur="500"/>
                                        <p:tgtEl>
                                          <p:spTgt spid="1014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01432"/>
                                        </p:tgtEl>
                                        <p:attrNameLst>
                                          <p:attrName>style.visibility</p:attrName>
                                        </p:attrNameLst>
                                      </p:cBhvr>
                                      <p:to>
                                        <p:strVal val="visible"/>
                                      </p:to>
                                    </p:set>
                                    <p:animEffect transition="in" filter="wipe(left)">
                                      <p:cBhvr>
                                        <p:cTn id="53" dur="500"/>
                                        <p:tgtEl>
                                          <p:spTgt spid="101432"/>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repeatCount="3000" fill="hold" grpId="0" nodeType="clickEffect">
                                  <p:stCondLst>
                                    <p:cond delay="0"/>
                                  </p:stCondLst>
                                  <p:childTnLst>
                                    <p:set>
                                      <p:cBhvr>
                                        <p:cTn id="57" dur="1" fill="hold">
                                          <p:stCondLst>
                                            <p:cond delay="0"/>
                                          </p:stCondLst>
                                        </p:cTn>
                                        <p:tgtEl>
                                          <p:spTgt spid="101433"/>
                                        </p:tgtEl>
                                        <p:attrNameLst>
                                          <p:attrName>style.visibility</p:attrName>
                                        </p:attrNameLst>
                                      </p:cBhvr>
                                      <p:to>
                                        <p:strVal val="visible"/>
                                      </p:to>
                                    </p:set>
                                    <p:anim calcmode="lin" valueType="num">
                                      <p:cBhvr>
                                        <p:cTn id="58" dur="500" fill="hold"/>
                                        <p:tgtEl>
                                          <p:spTgt spid="101433"/>
                                        </p:tgtEl>
                                        <p:attrNameLst>
                                          <p:attrName>ppt_w</p:attrName>
                                        </p:attrNameLst>
                                      </p:cBhvr>
                                      <p:tavLst>
                                        <p:tav tm="0">
                                          <p:val>
                                            <p:fltVal val="0.000000"/>
                                          </p:val>
                                        </p:tav>
                                        <p:tav tm="100000">
                                          <p:val>
                                            <p:strVal val="#ppt_w"/>
                                          </p:val>
                                        </p:tav>
                                      </p:tavLst>
                                    </p:anim>
                                    <p:anim calcmode="lin" valueType="num">
                                      <p:cBhvr>
                                        <p:cTn id="59" dur="500" fill="hold"/>
                                        <p:tgtEl>
                                          <p:spTgt spid="101433"/>
                                        </p:tgtEl>
                                        <p:attrNameLst>
                                          <p:attrName>ppt_h</p:attrName>
                                        </p:attrNameLst>
                                      </p:cBhvr>
                                      <p:tavLst>
                                        <p:tav tm="0">
                                          <p:val>
                                            <p:fltVal val="0.00000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101429"/>
                                        </p:tgtEl>
                                        <p:attrNameLst>
                                          <p:attrName>style.visibility</p:attrName>
                                        </p:attrNameLst>
                                      </p:cBhvr>
                                      <p:to>
                                        <p:strVal val="visible"/>
                                      </p:to>
                                    </p:set>
                                    <p:anim calcmode="lin" valueType="num">
                                      <p:cBhvr>
                                        <p:cTn id="64" dur="500" fill="hold"/>
                                        <p:tgtEl>
                                          <p:spTgt spid="101429"/>
                                        </p:tgtEl>
                                        <p:attrNameLst>
                                          <p:attrName>ppt_w</p:attrName>
                                        </p:attrNameLst>
                                      </p:cBhvr>
                                      <p:tavLst>
                                        <p:tav tm="0">
                                          <p:val>
                                            <p:fltVal val="0.000000"/>
                                          </p:val>
                                        </p:tav>
                                        <p:tav tm="100000">
                                          <p:val>
                                            <p:strVal val="#ppt_w"/>
                                          </p:val>
                                        </p:tav>
                                      </p:tavLst>
                                    </p:anim>
                                    <p:anim calcmode="lin" valueType="num">
                                      <p:cBhvr>
                                        <p:cTn id="65" dur="500" fill="hold"/>
                                        <p:tgtEl>
                                          <p:spTgt spid="101429"/>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9" presetClass="entr" presetSubtype="10" fill="hold" grpId="0" nodeType="clickEffect">
                                  <p:stCondLst>
                                    <p:cond delay="0"/>
                                  </p:stCondLst>
                                  <p:childTnLst>
                                    <p:set>
                                      <p:cBhvr>
                                        <p:cTn id="69" dur="1" fill="hold">
                                          <p:stCondLst>
                                            <p:cond delay="0"/>
                                          </p:stCondLst>
                                        </p:cTn>
                                        <p:tgtEl>
                                          <p:spTgt spid="101438"/>
                                        </p:tgtEl>
                                        <p:attrNameLst>
                                          <p:attrName>style.visibility</p:attrName>
                                        </p:attrNameLst>
                                      </p:cBhvr>
                                      <p:to>
                                        <p:strVal val="visible"/>
                                      </p:to>
                                    </p:set>
                                    <p:anim calcmode="lin" valueType="num">
                                      <p:cBhvr>
                                        <p:cTn id="70" dur="5000" fill="hold"/>
                                        <p:tgtEl>
                                          <p:spTgt spid="101438"/>
                                        </p:tgtEl>
                                        <p:attrNameLst>
                                          <p:attrName>ppt_w</p:attrName>
                                        </p:attrNameLst>
                                      </p:cBhvr>
                                      <p:tavLst>
                                        <p:tav tm="0" fmla="#ppt_w*sin(2.5*pi*$)">
                                          <p:val>
                                            <p:fltVal val="0.000000"/>
                                          </p:val>
                                        </p:tav>
                                        <p:tav tm="100000">
                                          <p:val>
                                            <p:fltVal val="1.000000"/>
                                          </p:val>
                                        </p:tav>
                                      </p:tavLst>
                                    </p:anim>
                                    <p:anim calcmode="lin" valueType="num">
                                      <p:cBhvr>
                                        <p:cTn id="71" dur="5000" fill="hold"/>
                                        <p:tgtEl>
                                          <p:spTgt spid="101438"/>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36" fill="hold" grpId="0" nodeType="clickEffect">
                                  <p:stCondLst>
                                    <p:cond delay="0"/>
                                  </p:stCondLst>
                                  <p:childTnLst>
                                    <p:set>
                                      <p:cBhvr>
                                        <p:cTn id="75" dur="1" fill="hold">
                                          <p:stCondLst>
                                            <p:cond delay="0"/>
                                          </p:stCondLst>
                                        </p:cTn>
                                        <p:tgtEl>
                                          <p:spTgt spid="101434"/>
                                        </p:tgtEl>
                                        <p:attrNameLst>
                                          <p:attrName>style.visibility</p:attrName>
                                        </p:attrNameLst>
                                      </p:cBhvr>
                                      <p:to>
                                        <p:strVal val="visible"/>
                                      </p:to>
                                    </p:set>
                                    <p:anim calcmode="lin" valueType="num">
                                      <p:cBhvr>
                                        <p:cTn id="76" dur="500" fill="hold"/>
                                        <p:tgtEl>
                                          <p:spTgt spid="101434"/>
                                        </p:tgtEl>
                                        <p:attrNameLst>
                                          <p:attrName>ppt_w</p:attrName>
                                        </p:attrNameLst>
                                      </p:cBhvr>
                                      <p:tavLst>
                                        <p:tav tm="0">
                                          <p:val>
                                            <p:strVal val="(6*min(max(#ppt_w*#ppt_h,.3),1)-7.4)/-.7*#ppt_w"/>
                                          </p:val>
                                        </p:tav>
                                        <p:tav tm="100000">
                                          <p:val>
                                            <p:strVal val="#ppt_w"/>
                                          </p:val>
                                        </p:tav>
                                      </p:tavLst>
                                    </p:anim>
                                    <p:anim calcmode="lin" valueType="num">
                                      <p:cBhvr>
                                        <p:cTn id="77" dur="500" fill="hold"/>
                                        <p:tgtEl>
                                          <p:spTgt spid="101434"/>
                                        </p:tgtEl>
                                        <p:attrNameLst>
                                          <p:attrName>ppt_h</p:attrName>
                                        </p:attrNameLst>
                                      </p:cBhvr>
                                      <p:tavLst>
                                        <p:tav tm="0">
                                          <p:val>
                                            <p:strVal val="(6*min(max(#ppt_w*#ppt_h,.3),1)-7.4)/-.7*#ppt_h"/>
                                          </p:val>
                                        </p:tav>
                                        <p:tav tm="100000">
                                          <p:val>
                                            <p:strVal val="#ppt_h"/>
                                          </p:val>
                                        </p:tav>
                                      </p:tavLst>
                                    </p:anim>
                                    <p:anim calcmode="lin" valueType="num">
                                      <p:cBhvr>
                                        <p:cTn id="78" dur="500" fill="hold"/>
                                        <p:tgtEl>
                                          <p:spTgt spid="101434"/>
                                        </p:tgtEl>
                                        <p:attrNameLst>
                                          <p:attrName>ppt_x</p:attrName>
                                        </p:attrNameLst>
                                      </p:cBhvr>
                                      <p:tavLst>
                                        <p:tav tm="0">
                                          <p:val>
                                            <p:fltVal val="0.500000"/>
                                          </p:val>
                                        </p:tav>
                                        <p:tav tm="100000">
                                          <p:val>
                                            <p:strVal val="#ppt_x"/>
                                          </p:val>
                                        </p:tav>
                                      </p:tavLst>
                                    </p:anim>
                                    <p:anim calcmode="lin" valueType="num">
                                      <p:cBhvr>
                                        <p:cTn id="79" dur="500" fill="hold"/>
                                        <p:tgtEl>
                                          <p:spTgt spid="101434"/>
                                        </p:tgtEl>
                                        <p:attrNameLst>
                                          <p:attrName>ppt_y</p:attrName>
                                        </p:attrNameLst>
                                      </p:cBhvr>
                                      <p:tavLst>
                                        <p:tav tm="0">
                                          <p:val>
                                            <p:strVal val="1+(6*min(max(#ppt_w*#ppt_h,.3),1)-7.4)/-.7*#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6" fill="hold" grpId="0" nodeType="clickEffect">
                                  <p:stCondLst>
                                    <p:cond delay="0"/>
                                  </p:stCondLst>
                                  <p:childTnLst>
                                    <p:set>
                                      <p:cBhvr>
                                        <p:cTn id="83" dur="1" fill="hold">
                                          <p:stCondLst>
                                            <p:cond delay="0"/>
                                          </p:stCondLst>
                                        </p:cTn>
                                        <p:tgtEl>
                                          <p:spTgt spid="101435"/>
                                        </p:tgtEl>
                                        <p:attrNameLst>
                                          <p:attrName>style.visibility</p:attrName>
                                        </p:attrNameLst>
                                      </p:cBhvr>
                                      <p:to>
                                        <p:strVal val="visible"/>
                                      </p:to>
                                    </p:set>
                                    <p:animEffect transition="in" filter="barn(inHorizontal)">
                                      <p:cBhvr>
                                        <p:cTn id="84" dur="500"/>
                                        <p:tgtEl>
                                          <p:spTgt spid="101435"/>
                                        </p:tgtEl>
                                      </p:cBhvr>
                                    </p:animEffect>
                                  </p:childTnLst>
                                </p:cTn>
                              </p:par>
                            </p:childTnLst>
                          </p:cTn>
                        </p:par>
                      </p:childTnLst>
                    </p:cTn>
                  </p:par>
                  <p:par>
                    <p:cTn id="85" fill="hold">
                      <p:stCondLst>
                        <p:cond delay="indefinite"/>
                      </p:stCondLst>
                      <p:childTnLst>
                        <p:par>
                          <p:cTn id="86" fill="hold">
                            <p:stCondLst>
                              <p:cond delay="0"/>
                            </p:stCondLst>
                            <p:childTnLst>
                              <p:par>
                                <p:cTn id="87" presetID="23" presetClass="entr" presetSubtype="36" fill="hold" grpId="0" nodeType="clickEffect">
                                  <p:stCondLst>
                                    <p:cond delay="0"/>
                                  </p:stCondLst>
                                  <p:childTnLst>
                                    <p:set>
                                      <p:cBhvr>
                                        <p:cTn id="88" dur="1" fill="hold">
                                          <p:stCondLst>
                                            <p:cond delay="0"/>
                                          </p:stCondLst>
                                        </p:cTn>
                                        <p:tgtEl>
                                          <p:spTgt spid="101437"/>
                                        </p:tgtEl>
                                        <p:attrNameLst>
                                          <p:attrName>style.visibility</p:attrName>
                                        </p:attrNameLst>
                                      </p:cBhvr>
                                      <p:to>
                                        <p:strVal val="visible"/>
                                      </p:to>
                                    </p:set>
                                    <p:anim calcmode="lin" valueType="num">
                                      <p:cBhvr>
                                        <p:cTn id="89" dur="500" fill="hold"/>
                                        <p:tgtEl>
                                          <p:spTgt spid="101437"/>
                                        </p:tgtEl>
                                        <p:attrNameLst>
                                          <p:attrName>ppt_w</p:attrName>
                                        </p:attrNameLst>
                                      </p:cBhvr>
                                      <p:tavLst>
                                        <p:tav tm="0">
                                          <p:val>
                                            <p:strVal val="(6*min(max(#ppt_w*#ppt_h,.3),1)-7.4)/-.7*#ppt_w"/>
                                          </p:val>
                                        </p:tav>
                                        <p:tav tm="100000">
                                          <p:val>
                                            <p:strVal val="#ppt_w"/>
                                          </p:val>
                                        </p:tav>
                                      </p:tavLst>
                                    </p:anim>
                                    <p:anim calcmode="lin" valueType="num">
                                      <p:cBhvr>
                                        <p:cTn id="90" dur="500" fill="hold"/>
                                        <p:tgtEl>
                                          <p:spTgt spid="101437"/>
                                        </p:tgtEl>
                                        <p:attrNameLst>
                                          <p:attrName>ppt_h</p:attrName>
                                        </p:attrNameLst>
                                      </p:cBhvr>
                                      <p:tavLst>
                                        <p:tav tm="0">
                                          <p:val>
                                            <p:strVal val="(6*min(max(#ppt_w*#ppt_h,.3),1)-7.4)/-.7*#ppt_h"/>
                                          </p:val>
                                        </p:tav>
                                        <p:tav tm="100000">
                                          <p:val>
                                            <p:strVal val="#ppt_h"/>
                                          </p:val>
                                        </p:tav>
                                      </p:tavLst>
                                    </p:anim>
                                    <p:anim calcmode="lin" valueType="num">
                                      <p:cBhvr>
                                        <p:cTn id="91" dur="500" fill="hold"/>
                                        <p:tgtEl>
                                          <p:spTgt spid="101437"/>
                                        </p:tgtEl>
                                        <p:attrNameLst>
                                          <p:attrName>ppt_x</p:attrName>
                                        </p:attrNameLst>
                                      </p:cBhvr>
                                      <p:tavLst>
                                        <p:tav tm="0">
                                          <p:val>
                                            <p:fltVal val="0.500000"/>
                                          </p:val>
                                        </p:tav>
                                        <p:tav tm="100000">
                                          <p:val>
                                            <p:strVal val="#ppt_x"/>
                                          </p:val>
                                        </p:tav>
                                      </p:tavLst>
                                    </p:anim>
                                    <p:anim calcmode="lin" valueType="num">
                                      <p:cBhvr>
                                        <p:cTn id="92" dur="500" fill="hold"/>
                                        <p:tgtEl>
                                          <p:spTgt spid="10143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22" grpId="0"/>
      <p:bldP spid="101423" grpId="0"/>
      <p:bldP spid="101424" grpId="0"/>
      <p:bldP spid="101425" grpId="0"/>
      <p:bldP spid="101426" grpId="0"/>
      <p:bldP spid="101427" grpId="0"/>
      <p:bldP spid="101428" grpId="0"/>
      <p:bldP spid="101429" grpId="0"/>
      <p:bldP spid="101431" grpId="0"/>
      <p:bldP spid="101432" grpId="0"/>
      <p:bldP spid="101433" grpId="0"/>
      <p:bldP spid="101434" grpId="0"/>
      <p:bldP spid="101435" grpId="0"/>
      <p:bldP spid="101436" grpId="0"/>
      <p:bldP spid="101437" grpId="0"/>
      <p:bldP spid="1014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5080" name="Group 88"/>
          <p:cNvGraphicFramePr>
            <a:graphicFrameLocks noGrp="1"/>
          </p:cNvGraphicFramePr>
          <p:nvPr/>
        </p:nvGraphicFramePr>
        <p:xfrm>
          <a:off x="395288" y="549275"/>
          <a:ext cx="8497888" cy="5184775"/>
        </p:xfrm>
        <a:graphic>
          <a:graphicData uri="http://schemas.openxmlformats.org/drawingml/2006/table">
            <a:tbl>
              <a:tblPr/>
              <a:tblGrid>
                <a:gridCol w="863600"/>
                <a:gridCol w="1009650"/>
                <a:gridCol w="3527425"/>
                <a:gridCol w="1008062"/>
                <a:gridCol w="2089150"/>
              </a:tblGrid>
              <a:tr h="406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身份</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人 物</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性        格     及     特     点</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结局</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典型意义</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遗老</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遗少</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松二爷</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rowSpan="3">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走狗</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帮凶</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宋恩子</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吴祥子</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r>
              <a:tr h="69850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兵   警</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rowSpan="3">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社会</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渣滓</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唐铁嘴</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刘麻子</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r>
              <a:tr h="40640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林   陈</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r>
              <a:tr h="915988">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民族</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资本家</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秦仲义</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485" name="Rectangle 61">
            <a:hlinkClick r:id="rId1" action="ppaction://hlinksldjump"/>
          </p:cNvPr>
          <p:cNvSpPr/>
          <p:nvPr/>
        </p:nvSpPr>
        <p:spPr>
          <a:xfrm>
            <a:off x="2339975" y="1052513"/>
            <a:ext cx="1335088"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800080"/>
                </a:solidFill>
              </a:rPr>
              <a:t>心地善良、</a:t>
            </a:r>
            <a:endParaRPr lang="zh-CN" altLang="en-US" sz="1800" b="1" dirty="0">
              <a:solidFill>
                <a:srgbClr val="800080"/>
              </a:solidFill>
            </a:endParaRPr>
          </a:p>
        </p:txBody>
      </p:sp>
      <p:sp>
        <p:nvSpPr>
          <p:cNvPr id="103486" name="Rectangle 62">
            <a:hlinkClick r:id="rId1" action="ppaction://hlinksldjump"/>
          </p:cNvPr>
          <p:cNvSpPr/>
          <p:nvPr/>
        </p:nvSpPr>
        <p:spPr>
          <a:xfrm>
            <a:off x="3467100" y="1052513"/>
            <a:ext cx="110490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800080"/>
                </a:solidFill>
              </a:rPr>
              <a:t>胆小怕事</a:t>
            </a:r>
            <a:endParaRPr lang="zh-CN" altLang="en-US" sz="1800" b="1" dirty="0">
              <a:solidFill>
                <a:srgbClr val="800080"/>
              </a:solidFill>
            </a:endParaRPr>
          </a:p>
        </p:txBody>
      </p:sp>
      <p:sp>
        <p:nvSpPr>
          <p:cNvPr id="103487" name="Rectangle 63"/>
          <p:cNvSpPr/>
          <p:nvPr/>
        </p:nvSpPr>
        <p:spPr>
          <a:xfrm>
            <a:off x="2339975" y="1412875"/>
            <a:ext cx="2486025"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800080"/>
                </a:solidFill>
              </a:rPr>
              <a:t>游手好闲、懒散无能、</a:t>
            </a:r>
            <a:endParaRPr lang="zh-CN" altLang="en-US" sz="1800" b="1" dirty="0">
              <a:solidFill>
                <a:srgbClr val="800080"/>
              </a:solidFill>
            </a:endParaRPr>
          </a:p>
        </p:txBody>
      </p:sp>
      <p:sp>
        <p:nvSpPr>
          <p:cNvPr id="103488" name="Rectangle 64"/>
          <p:cNvSpPr/>
          <p:nvPr/>
        </p:nvSpPr>
        <p:spPr>
          <a:xfrm>
            <a:off x="5724525" y="1052513"/>
            <a:ext cx="110490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800080"/>
                </a:solidFill>
              </a:rPr>
              <a:t>生活无靠</a:t>
            </a:r>
            <a:endParaRPr lang="zh-CN" altLang="en-US" sz="1800" b="1" dirty="0">
              <a:solidFill>
                <a:srgbClr val="800080"/>
              </a:solidFill>
            </a:endParaRPr>
          </a:p>
          <a:p>
            <a:pPr marL="0" lvl="0" indent="0" eaLnBrk="1" hangingPunct="1">
              <a:spcBef>
                <a:spcPct val="0"/>
              </a:spcBef>
              <a:buNone/>
            </a:pPr>
            <a:r>
              <a:rPr lang="zh-CN" altLang="en-US" sz="1800" b="1" dirty="0">
                <a:solidFill>
                  <a:srgbClr val="800080"/>
                </a:solidFill>
              </a:rPr>
              <a:t>得过且过</a:t>
            </a:r>
            <a:endParaRPr lang="zh-CN" altLang="en-US" sz="1800" b="1" dirty="0">
              <a:solidFill>
                <a:srgbClr val="800080"/>
              </a:solidFill>
            </a:endParaRPr>
          </a:p>
        </p:txBody>
      </p:sp>
      <p:sp>
        <p:nvSpPr>
          <p:cNvPr id="103489" name="Rectangle 65"/>
          <p:cNvSpPr/>
          <p:nvPr/>
        </p:nvSpPr>
        <p:spPr>
          <a:xfrm>
            <a:off x="6804025" y="981075"/>
            <a:ext cx="208915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800080"/>
                </a:solidFill>
              </a:rPr>
              <a:t>封建社会的腐朽与没落。</a:t>
            </a:r>
            <a:endParaRPr lang="zh-CN" altLang="en-US" sz="1800" b="1" dirty="0">
              <a:solidFill>
                <a:srgbClr val="800080"/>
              </a:solidFill>
            </a:endParaRPr>
          </a:p>
        </p:txBody>
      </p:sp>
      <p:sp>
        <p:nvSpPr>
          <p:cNvPr id="103490" name="Rectangle 66">
            <a:hlinkClick r:id="" action="ppaction://noaction"/>
          </p:cNvPr>
          <p:cNvSpPr/>
          <p:nvPr/>
        </p:nvSpPr>
        <p:spPr>
          <a:xfrm>
            <a:off x="2316163" y="1844675"/>
            <a:ext cx="1335087"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chemeClr val="accent2"/>
                </a:solidFill>
              </a:rPr>
              <a:t>卑劣奸邪、</a:t>
            </a:r>
            <a:endParaRPr lang="zh-CN" altLang="en-US" sz="1800" b="1" dirty="0">
              <a:solidFill>
                <a:schemeClr val="accent2"/>
              </a:solidFill>
            </a:endParaRPr>
          </a:p>
        </p:txBody>
      </p:sp>
      <p:sp>
        <p:nvSpPr>
          <p:cNvPr id="103491" name="Rectangle 67">
            <a:hlinkClick r:id="" action="ppaction://noaction"/>
          </p:cNvPr>
          <p:cNvSpPr/>
          <p:nvPr/>
        </p:nvSpPr>
        <p:spPr>
          <a:xfrm>
            <a:off x="2346325" y="2205038"/>
            <a:ext cx="2716213"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chemeClr val="accent2"/>
                </a:solidFill>
              </a:rPr>
              <a:t>凶狠无耻（有奶便是娘）</a:t>
            </a:r>
            <a:endParaRPr lang="zh-CN" altLang="en-US" sz="1800" b="1" dirty="0">
              <a:solidFill>
                <a:schemeClr val="accent2"/>
              </a:solidFill>
            </a:endParaRPr>
          </a:p>
        </p:txBody>
      </p:sp>
      <p:sp>
        <p:nvSpPr>
          <p:cNvPr id="103492" name="Rectangle 68"/>
          <p:cNvSpPr/>
          <p:nvPr/>
        </p:nvSpPr>
        <p:spPr>
          <a:xfrm>
            <a:off x="6804025" y="1982788"/>
            <a:ext cx="2339975"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chemeClr val="accent2"/>
                </a:solidFill>
              </a:rPr>
              <a:t>社会腐朽反动本质</a:t>
            </a:r>
            <a:endParaRPr lang="zh-CN" altLang="en-US" sz="1800" b="1" dirty="0">
              <a:solidFill>
                <a:schemeClr val="accent2"/>
              </a:solidFill>
            </a:endParaRPr>
          </a:p>
        </p:txBody>
      </p:sp>
      <p:sp>
        <p:nvSpPr>
          <p:cNvPr id="103493" name="Rectangle 69">
            <a:hlinkClick r:id="" action="ppaction://noaction"/>
          </p:cNvPr>
          <p:cNvSpPr/>
          <p:nvPr/>
        </p:nvSpPr>
        <p:spPr>
          <a:xfrm>
            <a:off x="2339975" y="2774950"/>
            <a:ext cx="2255838"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0000FF"/>
                </a:solidFill>
              </a:rPr>
              <a:t>蛮横无理、敲诈勒索</a:t>
            </a:r>
            <a:endParaRPr lang="zh-CN" altLang="en-US" sz="1800" b="1" dirty="0">
              <a:solidFill>
                <a:srgbClr val="0000FF"/>
              </a:solidFill>
            </a:endParaRPr>
          </a:p>
        </p:txBody>
      </p:sp>
      <p:sp>
        <p:nvSpPr>
          <p:cNvPr id="103494" name="Rectangle 70"/>
          <p:cNvSpPr/>
          <p:nvPr/>
        </p:nvSpPr>
        <p:spPr>
          <a:xfrm>
            <a:off x="6692900" y="2643188"/>
            <a:ext cx="2487613"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0000FF"/>
                </a:solidFill>
              </a:rPr>
              <a:t>欺压百姓的恶势力</a:t>
            </a:r>
            <a:endParaRPr lang="zh-CN" altLang="en-US" sz="1800" b="1" dirty="0">
              <a:solidFill>
                <a:srgbClr val="0000FF"/>
              </a:solidFill>
            </a:endParaRPr>
          </a:p>
          <a:p>
            <a:pPr marL="0" lvl="0" indent="0" eaLnBrk="1" hangingPunct="1">
              <a:spcBef>
                <a:spcPct val="0"/>
              </a:spcBef>
              <a:buNone/>
            </a:pPr>
            <a:r>
              <a:rPr lang="zh-CN" altLang="en-US" sz="1800" b="1" dirty="0">
                <a:solidFill>
                  <a:srgbClr val="0000FF"/>
                </a:solidFill>
              </a:rPr>
              <a:t>社会黑暗、民不聊生</a:t>
            </a:r>
            <a:endParaRPr lang="zh-CN" altLang="en-US" sz="1800" b="1" dirty="0">
              <a:solidFill>
                <a:srgbClr val="0000FF"/>
              </a:solidFill>
            </a:endParaRPr>
          </a:p>
        </p:txBody>
      </p:sp>
      <p:sp>
        <p:nvSpPr>
          <p:cNvPr id="103495" name="Rectangle 71">
            <a:hlinkClick r:id="" action="ppaction://noaction"/>
          </p:cNvPr>
          <p:cNvSpPr/>
          <p:nvPr/>
        </p:nvSpPr>
        <p:spPr>
          <a:xfrm>
            <a:off x="2339975" y="4076700"/>
            <a:ext cx="294640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zh-CN" altLang="en-US" sz="1800" b="1" dirty="0">
                <a:solidFill>
                  <a:srgbClr val="0000FF"/>
                </a:solidFill>
              </a:rPr>
              <a:t>说媒拉纤，拐卖人口的地痞</a:t>
            </a:r>
            <a:endParaRPr lang="zh-CN" altLang="en-US" sz="1800" b="1" dirty="0">
              <a:solidFill>
                <a:srgbClr val="0000FF"/>
              </a:solidFill>
            </a:endParaRPr>
          </a:p>
        </p:txBody>
      </p:sp>
      <p:sp>
        <p:nvSpPr>
          <p:cNvPr id="103496" name="Rectangle 72"/>
          <p:cNvSpPr/>
          <p:nvPr/>
        </p:nvSpPr>
        <p:spPr>
          <a:xfrm>
            <a:off x="7235825" y="3657600"/>
            <a:ext cx="1104900" cy="7794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zh-CN" altLang="en-US" sz="1800" b="1" dirty="0">
                <a:solidFill>
                  <a:srgbClr val="0000FF"/>
                </a:solidFill>
              </a:rPr>
              <a:t>鱼龙混杂</a:t>
            </a:r>
            <a:endParaRPr lang="zh-CN" altLang="en-US" sz="1800" b="1" dirty="0">
              <a:solidFill>
                <a:srgbClr val="0000FF"/>
              </a:solidFill>
            </a:endParaRPr>
          </a:p>
          <a:p>
            <a:pPr marL="0" lvl="0" indent="0" eaLnBrk="1" hangingPunct="1">
              <a:spcBef>
                <a:spcPct val="50000"/>
              </a:spcBef>
              <a:buNone/>
            </a:pPr>
            <a:r>
              <a:rPr lang="zh-CN" altLang="en-US" sz="1800" b="1" dirty="0">
                <a:solidFill>
                  <a:srgbClr val="0000FF"/>
                </a:solidFill>
              </a:rPr>
              <a:t>乌烟瘴气</a:t>
            </a:r>
            <a:endParaRPr lang="zh-CN" altLang="en-US" sz="1800" b="1" dirty="0">
              <a:solidFill>
                <a:srgbClr val="0000FF"/>
              </a:solidFill>
            </a:endParaRPr>
          </a:p>
        </p:txBody>
      </p:sp>
      <p:sp>
        <p:nvSpPr>
          <p:cNvPr id="103497" name="Rectangle 73">
            <a:hlinkClick r:id="" action="ppaction://noaction"/>
          </p:cNvPr>
          <p:cNvSpPr/>
          <p:nvPr/>
        </p:nvSpPr>
        <p:spPr>
          <a:xfrm>
            <a:off x="2339975" y="3225800"/>
            <a:ext cx="3636963" cy="7794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zh-CN" altLang="en-US" sz="1800" b="1" dirty="0">
                <a:solidFill>
                  <a:srgbClr val="0000FF"/>
                </a:solidFill>
              </a:rPr>
              <a:t>油嘴滑舌、算命骗人（麻衣相士）</a:t>
            </a:r>
            <a:endParaRPr lang="zh-CN" altLang="en-US" sz="1800" b="1" dirty="0">
              <a:solidFill>
                <a:srgbClr val="0000FF"/>
              </a:solidFill>
            </a:endParaRPr>
          </a:p>
          <a:p>
            <a:pPr marL="0" lvl="0" indent="0" eaLnBrk="1" hangingPunct="1">
              <a:spcBef>
                <a:spcPct val="50000"/>
              </a:spcBef>
              <a:buNone/>
            </a:pPr>
            <a:r>
              <a:rPr lang="zh-CN" altLang="en-US" sz="1800" b="1" dirty="0">
                <a:solidFill>
                  <a:srgbClr val="0000FF"/>
                </a:solidFill>
              </a:rPr>
              <a:t>抽大烟的流氓。</a:t>
            </a:r>
            <a:endParaRPr lang="zh-CN" altLang="en-US" sz="1800" b="1" dirty="0">
              <a:solidFill>
                <a:srgbClr val="0000FF"/>
              </a:solidFill>
            </a:endParaRPr>
          </a:p>
        </p:txBody>
      </p:sp>
      <p:sp>
        <p:nvSpPr>
          <p:cNvPr id="103498" name="Rectangle 74">
            <a:hlinkClick r:id="" action="ppaction://noaction"/>
          </p:cNvPr>
          <p:cNvSpPr/>
          <p:nvPr/>
        </p:nvSpPr>
        <p:spPr>
          <a:xfrm>
            <a:off x="2339975" y="4437063"/>
            <a:ext cx="294640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0000FF"/>
                </a:solidFill>
              </a:rPr>
              <a:t>无志无能、合伙买妻的逃兵</a:t>
            </a:r>
            <a:endParaRPr lang="zh-CN" altLang="en-US" sz="1800" b="1" dirty="0">
              <a:solidFill>
                <a:srgbClr val="0000FF"/>
              </a:solidFill>
            </a:endParaRPr>
          </a:p>
        </p:txBody>
      </p:sp>
      <p:sp>
        <p:nvSpPr>
          <p:cNvPr id="103500" name="Rectangle 76"/>
          <p:cNvSpPr/>
          <p:nvPr/>
        </p:nvSpPr>
        <p:spPr>
          <a:xfrm>
            <a:off x="6732588" y="4797425"/>
            <a:ext cx="2254250" cy="9159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FF0000"/>
                </a:solidFill>
              </a:rPr>
              <a:t>民族工业的破产和</a:t>
            </a:r>
            <a:endParaRPr lang="zh-CN" altLang="en-US" sz="1800" b="1" dirty="0">
              <a:solidFill>
                <a:srgbClr val="FF0000"/>
              </a:solidFill>
            </a:endParaRPr>
          </a:p>
          <a:p>
            <a:pPr marL="0" lvl="0" indent="0" eaLnBrk="1" hangingPunct="1">
              <a:spcBef>
                <a:spcPct val="0"/>
              </a:spcBef>
              <a:buNone/>
            </a:pPr>
            <a:r>
              <a:rPr lang="zh-CN" altLang="en-US" sz="1800" b="1" dirty="0">
                <a:solidFill>
                  <a:srgbClr val="FF0000"/>
                </a:solidFill>
              </a:rPr>
              <a:t>旧民主义“实业救国”</a:t>
            </a:r>
            <a:endParaRPr lang="zh-CN" altLang="en-US" sz="1800" b="1" dirty="0">
              <a:solidFill>
                <a:srgbClr val="FF0000"/>
              </a:solidFill>
            </a:endParaRPr>
          </a:p>
          <a:p>
            <a:pPr marL="0" lvl="0" indent="0" eaLnBrk="1" hangingPunct="1">
              <a:spcBef>
                <a:spcPct val="0"/>
              </a:spcBef>
              <a:buNone/>
            </a:pPr>
            <a:r>
              <a:rPr lang="zh-CN" altLang="en-US" sz="1800" b="1" dirty="0">
                <a:solidFill>
                  <a:srgbClr val="FF0000"/>
                </a:solidFill>
              </a:rPr>
              <a:t>理想的失败。</a:t>
            </a:r>
            <a:endParaRPr lang="zh-CN" altLang="en-US" sz="1800" b="1" dirty="0">
              <a:solidFill>
                <a:srgbClr val="FF0000"/>
              </a:solidFill>
            </a:endParaRPr>
          </a:p>
        </p:txBody>
      </p:sp>
      <p:sp>
        <p:nvSpPr>
          <p:cNvPr id="103501" name="Rectangle 77"/>
          <p:cNvSpPr/>
          <p:nvPr/>
        </p:nvSpPr>
        <p:spPr>
          <a:xfrm>
            <a:off x="5724525" y="4076700"/>
            <a:ext cx="110490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0000FF"/>
                </a:solidFill>
              </a:rPr>
              <a:t>被抓被绑</a:t>
            </a:r>
            <a:endParaRPr lang="zh-CN" altLang="en-US" sz="1800" b="1" dirty="0">
              <a:solidFill>
                <a:srgbClr val="0000FF"/>
              </a:solidFill>
            </a:endParaRPr>
          </a:p>
        </p:txBody>
      </p:sp>
      <p:sp>
        <p:nvSpPr>
          <p:cNvPr id="103502" name="Rectangle 78"/>
          <p:cNvSpPr/>
          <p:nvPr/>
        </p:nvSpPr>
        <p:spPr>
          <a:xfrm>
            <a:off x="5940425" y="5084763"/>
            <a:ext cx="644525"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FF0000"/>
                </a:solidFill>
              </a:rPr>
              <a:t>破产</a:t>
            </a:r>
            <a:endParaRPr lang="zh-CN" altLang="en-US" sz="1800" b="1" dirty="0">
              <a:solidFill>
                <a:srgbClr val="FF0000"/>
              </a:solidFill>
            </a:endParaRPr>
          </a:p>
        </p:txBody>
      </p:sp>
      <p:sp>
        <p:nvSpPr>
          <p:cNvPr id="103506" name="Rectangle 82">
            <a:hlinkClick r:id="" action="ppaction://noaction"/>
          </p:cNvPr>
          <p:cNvSpPr/>
          <p:nvPr/>
        </p:nvSpPr>
        <p:spPr>
          <a:xfrm>
            <a:off x="2411413" y="5078413"/>
            <a:ext cx="2255837"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1800" b="1" dirty="0">
                <a:solidFill>
                  <a:srgbClr val="FF3300"/>
                </a:solidFill>
              </a:rPr>
              <a:t>爱国求实、结局悲惨</a:t>
            </a:r>
            <a:endParaRPr lang="zh-CN" altLang="en-US" sz="1800" b="1" dirty="0">
              <a:solidFill>
                <a:srgbClr val="FF3300"/>
              </a:solidFill>
            </a:endParaRPr>
          </a:p>
        </p:txBody>
      </p:sp>
      <p:sp>
        <p:nvSpPr>
          <p:cNvPr id="57417" name="Rectangle 83"/>
          <p:cNvSpPr/>
          <p:nvPr/>
        </p:nvSpPr>
        <p:spPr>
          <a:xfrm>
            <a:off x="0" y="0"/>
            <a:ext cx="9144000" cy="6858000"/>
          </a:xfrm>
          <a:prstGeom prst="rect">
            <a:avLst/>
          </a:prstGeom>
          <a:noFill/>
          <a:ln w="38100" cap="flat" cmpd="sng">
            <a:solidFill>
              <a:srgbClr val="FF0000"/>
            </a:solidFill>
            <a:prstDash val="lgDash"/>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pic>
        <p:nvPicPr>
          <p:cNvPr id="57418" name="Picture 84" descr="茶壶"/>
          <p:cNvPicPr>
            <a:picLocks noChangeAspect="1"/>
          </p:cNvPicPr>
          <p:nvPr/>
        </p:nvPicPr>
        <p:blipFill>
          <a:blip r:embed="rId2">
            <a:clrChange>
              <a:clrFrom>
                <a:srgbClr val="FFCC66"/>
              </a:clrFrom>
              <a:clrTo>
                <a:srgbClr val="FFCC66">
                  <a:alpha val="0"/>
                </a:srgbClr>
              </a:clrTo>
            </a:clrChange>
          </a:blip>
          <a:stretch>
            <a:fillRect/>
          </a:stretch>
        </p:blipFill>
        <p:spPr>
          <a:xfrm>
            <a:off x="0" y="6210300"/>
            <a:ext cx="935038" cy="647700"/>
          </a:xfrm>
          <a:prstGeom prst="rect">
            <a:avLst/>
          </a:prstGeom>
          <a:noFill/>
          <a:ln w="9525">
            <a:noFill/>
          </a:ln>
        </p:spPr>
      </p:pic>
      <p:sp>
        <p:nvSpPr>
          <p:cNvPr id="103509" name="WordArt 85"/>
          <p:cNvSpPr>
            <a:spLocks noChangeArrowheads="1" noChangeShapeType="1" noTextEdit="1"/>
          </p:cNvSpPr>
          <p:nvPr/>
        </p:nvSpPr>
        <p:spPr bwMode="auto">
          <a:xfrm>
            <a:off x="2705100" y="163513"/>
            <a:ext cx="3733800" cy="312737"/>
          </a:xfrm>
          <a:prstGeom prst="rect">
            <a:avLst/>
          </a:prstGeom>
        </p:spPr>
        <p:txBody>
          <a:bodyPr wrap="none" numCol="1"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10" cap="none" spc="0" normalizeH="0" baseline="0" noProof="0">
                <a:ln w="12700">
                  <a:no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方正综艺简体"/>
                <a:ea typeface="宋体" panose="02010600030101010101" pitchFamily="2" charset="-122"/>
                <a:cs typeface="+mn-cs"/>
              </a:rPr>
              <a:t>《</a:t>
            </a:r>
            <a:r>
              <a:rPr kumimoji="0" lang="zh-CN" altLang="en-US" sz="3600" b="0" i="0" u="none" strike="noStrike" kern="10" cap="none" spc="0" normalizeH="0" baseline="0" noProof="0">
                <a:ln w="12700">
                  <a:no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方正综艺简体"/>
                <a:ea typeface="宋体" panose="02010600030101010101" pitchFamily="2" charset="-122"/>
                <a:cs typeface="+mn-cs"/>
              </a:rPr>
              <a:t>茶馆</a:t>
            </a:r>
            <a:r>
              <a:rPr kumimoji="0" lang="en-US" altLang="zh-CN" sz="3600" b="0" i="0" u="none" strike="noStrike" kern="10" cap="none" spc="0" normalizeH="0" baseline="0" noProof="0">
                <a:ln w="12700">
                  <a:no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方正综艺简体"/>
                <a:ea typeface="宋体" panose="02010600030101010101" pitchFamily="2" charset="-122"/>
                <a:cs typeface="+mn-cs"/>
              </a:rPr>
              <a:t>》</a:t>
            </a:r>
            <a:r>
              <a:rPr kumimoji="0" lang="zh-CN" altLang="en-US" sz="3600" b="0" i="0" u="none" strike="noStrike" kern="10" cap="none" spc="0" normalizeH="0" baseline="0" noProof="0">
                <a:ln w="12700">
                  <a:no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方正综艺简体"/>
                <a:ea typeface="宋体" panose="02010600030101010101" pitchFamily="2" charset="-122"/>
                <a:cs typeface="+mn-cs"/>
              </a:rPr>
              <a:t>人物赏析</a:t>
            </a:r>
            <a:endParaRPr kumimoji="0" lang="zh-CN" altLang="en-US" sz="3600" b="0" i="0" u="none" strike="noStrike" kern="10" cap="none" spc="0" normalizeH="0" baseline="0" noProof="0">
              <a:ln w="12700">
                <a:no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方正综艺简体"/>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03485"/>
                                        </p:tgtEl>
                                        <p:attrNameLst>
                                          <p:attrName>style.visibility</p:attrName>
                                        </p:attrNameLst>
                                      </p:cBhvr>
                                      <p:to>
                                        <p:strVal val="visible"/>
                                      </p:to>
                                    </p:set>
                                    <p:animEffect transition="in" filter="fade">
                                      <p:cBhvr>
                                        <p:cTn id="7" dur="1000"/>
                                        <p:tgtEl>
                                          <p:spTgt spid="103485"/>
                                        </p:tgtEl>
                                      </p:cBhvr>
                                    </p:animEffect>
                                    <p:anim calcmode="lin" valueType="num">
                                      <p:cBhvr>
                                        <p:cTn id="8" dur="1000" fill="hold"/>
                                        <p:tgtEl>
                                          <p:spTgt spid="103485"/>
                                        </p:tgtEl>
                                        <p:attrNameLst>
                                          <p:attrName>ppt_x</p:attrName>
                                        </p:attrNameLst>
                                      </p:cBhvr>
                                      <p:tavLst>
                                        <p:tav tm="0">
                                          <p:val>
                                            <p:strVal val="#ppt_x-.1"/>
                                          </p:val>
                                        </p:tav>
                                        <p:tav tm="100000">
                                          <p:val>
                                            <p:strVal val="#ppt_x"/>
                                          </p:val>
                                        </p:tav>
                                      </p:tavLst>
                                    </p:anim>
                                    <p:anim calcmode="lin" valueType="num">
                                      <p:cBhvr>
                                        <p:cTn id="9" dur="1000" fill="hold"/>
                                        <p:tgtEl>
                                          <p:spTgt spid="10348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03486"/>
                                        </p:tgtEl>
                                        <p:attrNameLst>
                                          <p:attrName>style.visibility</p:attrName>
                                        </p:attrNameLst>
                                      </p:cBhvr>
                                      <p:to>
                                        <p:strVal val="visible"/>
                                      </p:to>
                                    </p:set>
                                    <p:animEffect transition="in" filter="fade">
                                      <p:cBhvr>
                                        <p:cTn id="14" dur="1000"/>
                                        <p:tgtEl>
                                          <p:spTgt spid="103486"/>
                                        </p:tgtEl>
                                      </p:cBhvr>
                                    </p:animEffect>
                                    <p:anim calcmode="lin" valueType="num">
                                      <p:cBhvr>
                                        <p:cTn id="15" dur="1000" fill="hold"/>
                                        <p:tgtEl>
                                          <p:spTgt spid="103486"/>
                                        </p:tgtEl>
                                        <p:attrNameLst>
                                          <p:attrName>ppt_x</p:attrName>
                                        </p:attrNameLst>
                                      </p:cBhvr>
                                      <p:tavLst>
                                        <p:tav tm="0">
                                          <p:val>
                                            <p:strVal val="#ppt_x-.1"/>
                                          </p:val>
                                        </p:tav>
                                        <p:tav tm="100000">
                                          <p:val>
                                            <p:strVal val="#ppt_x"/>
                                          </p:val>
                                        </p:tav>
                                      </p:tavLst>
                                    </p:anim>
                                    <p:anim calcmode="lin" valueType="num">
                                      <p:cBhvr>
                                        <p:cTn id="16" dur="1000" fill="hold"/>
                                        <p:tgtEl>
                                          <p:spTgt spid="10348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03487"/>
                                        </p:tgtEl>
                                        <p:attrNameLst>
                                          <p:attrName>style.visibility</p:attrName>
                                        </p:attrNameLst>
                                      </p:cBhvr>
                                      <p:to>
                                        <p:strVal val="visible"/>
                                      </p:to>
                                    </p:set>
                                    <p:animEffect transition="in" filter="fade">
                                      <p:cBhvr>
                                        <p:cTn id="21" dur="1000"/>
                                        <p:tgtEl>
                                          <p:spTgt spid="103487"/>
                                        </p:tgtEl>
                                      </p:cBhvr>
                                    </p:animEffect>
                                    <p:anim calcmode="lin" valueType="num">
                                      <p:cBhvr>
                                        <p:cTn id="22" dur="1000" fill="hold"/>
                                        <p:tgtEl>
                                          <p:spTgt spid="103487"/>
                                        </p:tgtEl>
                                        <p:attrNameLst>
                                          <p:attrName>ppt_x</p:attrName>
                                        </p:attrNameLst>
                                      </p:cBhvr>
                                      <p:tavLst>
                                        <p:tav tm="0">
                                          <p:val>
                                            <p:strVal val="#ppt_x-.1"/>
                                          </p:val>
                                        </p:tav>
                                        <p:tav tm="100000">
                                          <p:val>
                                            <p:strVal val="#ppt_x"/>
                                          </p:val>
                                        </p:tav>
                                      </p:tavLst>
                                    </p:anim>
                                    <p:anim calcmode="lin" valueType="num">
                                      <p:cBhvr>
                                        <p:cTn id="23" dur="1000" fill="hold"/>
                                        <p:tgtEl>
                                          <p:spTgt spid="10348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103488"/>
                                        </p:tgtEl>
                                        <p:attrNameLst>
                                          <p:attrName>style.visibility</p:attrName>
                                        </p:attrNameLst>
                                      </p:cBhvr>
                                      <p:to>
                                        <p:strVal val="visible"/>
                                      </p:to>
                                    </p:set>
                                    <p:animEffect transition="in" filter="fade">
                                      <p:cBhvr>
                                        <p:cTn id="28" dur="1000"/>
                                        <p:tgtEl>
                                          <p:spTgt spid="103488"/>
                                        </p:tgtEl>
                                      </p:cBhvr>
                                    </p:animEffect>
                                    <p:anim calcmode="lin" valueType="num">
                                      <p:cBhvr>
                                        <p:cTn id="29" dur="1000" fill="hold"/>
                                        <p:tgtEl>
                                          <p:spTgt spid="103488"/>
                                        </p:tgtEl>
                                        <p:attrNameLst>
                                          <p:attrName>ppt_x</p:attrName>
                                        </p:attrNameLst>
                                      </p:cBhvr>
                                      <p:tavLst>
                                        <p:tav tm="0">
                                          <p:val>
                                            <p:strVal val="#ppt_x-.1"/>
                                          </p:val>
                                        </p:tav>
                                        <p:tav tm="100000">
                                          <p:val>
                                            <p:strVal val="#ppt_x"/>
                                          </p:val>
                                        </p:tav>
                                      </p:tavLst>
                                    </p:anim>
                                    <p:anim calcmode="lin" valueType="num">
                                      <p:cBhvr>
                                        <p:cTn id="30" dur="1000" fill="hold"/>
                                        <p:tgtEl>
                                          <p:spTgt spid="10348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03489"/>
                                        </p:tgtEl>
                                        <p:attrNameLst>
                                          <p:attrName>style.visibility</p:attrName>
                                        </p:attrNameLst>
                                      </p:cBhvr>
                                      <p:to>
                                        <p:strVal val="visible"/>
                                      </p:to>
                                    </p:set>
                                    <p:anim calcmode="lin" valueType="num">
                                      <p:cBhvr>
                                        <p:cTn id="35" dur="500" fill="hold"/>
                                        <p:tgtEl>
                                          <p:spTgt spid="103489"/>
                                        </p:tgtEl>
                                        <p:attrNameLst>
                                          <p:attrName>ppt_w</p:attrName>
                                        </p:attrNameLst>
                                      </p:cBhvr>
                                      <p:tavLst>
                                        <p:tav tm="0">
                                          <p:val>
                                            <p:fltVal val="0.000000"/>
                                          </p:val>
                                        </p:tav>
                                        <p:tav tm="100000">
                                          <p:val>
                                            <p:strVal val="#ppt_w"/>
                                          </p:val>
                                        </p:tav>
                                      </p:tavLst>
                                    </p:anim>
                                    <p:anim calcmode="lin" valueType="num">
                                      <p:cBhvr>
                                        <p:cTn id="36" dur="500" fill="hold"/>
                                        <p:tgtEl>
                                          <p:spTgt spid="103489"/>
                                        </p:tgtEl>
                                        <p:attrNameLst>
                                          <p:attrName>ppt_h</p:attrName>
                                        </p:attrNameLst>
                                      </p:cBhvr>
                                      <p:tavLst>
                                        <p:tav tm="0">
                                          <p:val>
                                            <p:fltVal val="0.00000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03490"/>
                                        </p:tgtEl>
                                        <p:attrNameLst>
                                          <p:attrName>style.visibility</p:attrName>
                                        </p:attrNameLst>
                                      </p:cBhvr>
                                      <p:to>
                                        <p:strVal val="visible"/>
                                      </p:to>
                                    </p:set>
                                    <p:anim calcmode="lin" valueType="num">
                                      <p:cBhvr>
                                        <p:cTn id="41" dur="500" fill="hold"/>
                                        <p:tgtEl>
                                          <p:spTgt spid="103490"/>
                                        </p:tgtEl>
                                        <p:attrNameLst>
                                          <p:attrName>ppt_w</p:attrName>
                                        </p:attrNameLst>
                                      </p:cBhvr>
                                      <p:tavLst>
                                        <p:tav tm="0">
                                          <p:val>
                                            <p:fltVal val="0.000000"/>
                                          </p:val>
                                        </p:tav>
                                        <p:tav tm="100000">
                                          <p:val>
                                            <p:strVal val="#ppt_w"/>
                                          </p:val>
                                        </p:tav>
                                      </p:tavLst>
                                    </p:anim>
                                    <p:anim calcmode="lin" valueType="num">
                                      <p:cBhvr>
                                        <p:cTn id="42" dur="500" fill="hold"/>
                                        <p:tgtEl>
                                          <p:spTgt spid="103490"/>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103491"/>
                                        </p:tgtEl>
                                        <p:attrNameLst>
                                          <p:attrName>style.visibility</p:attrName>
                                        </p:attrNameLst>
                                      </p:cBhvr>
                                      <p:to>
                                        <p:strVal val="visible"/>
                                      </p:to>
                                    </p:set>
                                    <p:anim calcmode="lin" valueType="num">
                                      <p:cBhvr>
                                        <p:cTn id="47" dur="500" fill="hold"/>
                                        <p:tgtEl>
                                          <p:spTgt spid="103491"/>
                                        </p:tgtEl>
                                        <p:attrNameLst>
                                          <p:attrName>ppt_w</p:attrName>
                                        </p:attrNameLst>
                                      </p:cBhvr>
                                      <p:tavLst>
                                        <p:tav tm="0">
                                          <p:val>
                                            <p:fltVal val="0.000000"/>
                                          </p:val>
                                        </p:tav>
                                        <p:tav tm="100000">
                                          <p:val>
                                            <p:strVal val="#ppt_w"/>
                                          </p:val>
                                        </p:tav>
                                      </p:tavLst>
                                    </p:anim>
                                    <p:anim calcmode="lin" valueType="num">
                                      <p:cBhvr>
                                        <p:cTn id="48" dur="500" fill="hold"/>
                                        <p:tgtEl>
                                          <p:spTgt spid="103491"/>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103492"/>
                                        </p:tgtEl>
                                        <p:attrNameLst>
                                          <p:attrName>style.visibility</p:attrName>
                                        </p:attrNameLst>
                                      </p:cBhvr>
                                      <p:to>
                                        <p:strVal val="visible"/>
                                      </p:to>
                                    </p:set>
                                    <p:anim calcmode="lin" valueType="num">
                                      <p:cBhvr>
                                        <p:cTn id="53" dur="500" fill="hold"/>
                                        <p:tgtEl>
                                          <p:spTgt spid="103492"/>
                                        </p:tgtEl>
                                        <p:attrNameLst>
                                          <p:attrName>ppt_w</p:attrName>
                                        </p:attrNameLst>
                                      </p:cBhvr>
                                      <p:tavLst>
                                        <p:tav tm="0">
                                          <p:val>
                                            <p:fltVal val="0.000000"/>
                                          </p:val>
                                        </p:tav>
                                        <p:tav tm="100000">
                                          <p:val>
                                            <p:strVal val="#ppt_w"/>
                                          </p:val>
                                        </p:tav>
                                      </p:tavLst>
                                    </p:anim>
                                    <p:anim calcmode="lin" valueType="num">
                                      <p:cBhvr>
                                        <p:cTn id="54" dur="500" fill="hold"/>
                                        <p:tgtEl>
                                          <p:spTgt spid="103492"/>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03493"/>
                                        </p:tgtEl>
                                        <p:attrNameLst>
                                          <p:attrName>style.visibility</p:attrName>
                                        </p:attrNameLst>
                                      </p:cBhvr>
                                      <p:to>
                                        <p:strVal val="visible"/>
                                      </p:to>
                                    </p:set>
                                    <p:animEffect transition="in" filter="checkerboard(across)">
                                      <p:cBhvr>
                                        <p:cTn id="59" dur="500"/>
                                        <p:tgtEl>
                                          <p:spTgt spid="103493"/>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03494"/>
                                        </p:tgtEl>
                                        <p:attrNameLst>
                                          <p:attrName>style.visibility</p:attrName>
                                        </p:attrNameLst>
                                      </p:cBhvr>
                                      <p:to>
                                        <p:strVal val="visible"/>
                                      </p:to>
                                    </p:set>
                                    <p:animEffect transition="in" filter="checkerboard(across)">
                                      <p:cBhvr>
                                        <p:cTn id="64" dur="500"/>
                                        <p:tgtEl>
                                          <p:spTgt spid="103494"/>
                                        </p:tgtEl>
                                      </p:cBhvr>
                                    </p:animEffect>
                                  </p:childTnLst>
                                </p:cTn>
                              </p:par>
                            </p:childTnLst>
                          </p:cTn>
                        </p:par>
                      </p:childTnLst>
                    </p:cTn>
                  </p:par>
                  <p:par>
                    <p:cTn id="65" fill="hold">
                      <p:stCondLst>
                        <p:cond delay="indefinite"/>
                      </p:stCondLst>
                      <p:childTnLst>
                        <p:par>
                          <p:cTn id="66" fill="hold">
                            <p:stCondLst>
                              <p:cond delay="0"/>
                            </p:stCondLst>
                            <p:childTnLst>
                              <p:par>
                                <p:cTn id="67" presetID="30" presetClass="entr" presetSubtype="0" fill="hold" grpId="0" nodeType="clickEffect">
                                  <p:stCondLst>
                                    <p:cond delay="0"/>
                                  </p:stCondLst>
                                  <p:childTnLst>
                                    <p:set>
                                      <p:cBhvr>
                                        <p:cTn id="68" dur="1" fill="hold">
                                          <p:stCondLst>
                                            <p:cond delay="0"/>
                                          </p:stCondLst>
                                        </p:cTn>
                                        <p:tgtEl>
                                          <p:spTgt spid="103497"/>
                                        </p:tgtEl>
                                        <p:attrNameLst>
                                          <p:attrName>style.visibility</p:attrName>
                                        </p:attrNameLst>
                                      </p:cBhvr>
                                      <p:to>
                                        <p:strVal val="visible"/>
                                      </p:to>
                                    </p:set>
                                    <p:animEffect transition="in" filter="fade">
                                      <p:cBhvr>
                                        <p:cTn id="69" dur="800" decel="100000"/>
                                        <p:tgtEl>
                                          <p:spTgt spid="103497"/>
                                        </p:tgtEl>
                                      </p:cBhvr>
                                    </p:animEffect>
                                    <p:anim calcmode="lin" valueType="num">
                                      <p:cBhvr>
                                        <p:cTn id="70" dur="800" decel="100000" fill="hold"/>
                                        <p:tgtEl>
                                          <p:spTgt spid="103497"/>
                                        </p:tgtEl>
                                        <p:attrNameLst>
                                          <p:attrName>style.rotation</p:attrName>
                                        </p:attrNameLst>
                                      </p:cBhvr>
                                      <p:tavLst>
                                        <p:tav tm="0">
                                          <p:val>
                                            <p:fltVal val="-90.000000"/>
                                          </p:val>
                                        </p:tav>
                                        <p:tav tm="100000">
                                          <p:val>
                                            <p:fltVal val="0.000000"/>
                                          </p:val>
                                        </p:tav>
                                      </p:tavLst>
                                    </p:anim>
                                    <p:anim calcmode="lin" valueType="num">
                                      <p:cBhvr>
                                        <p:cTn id="71" dur="800" decel="100000" fill="hold"/>
                                        <p:tgtEl>
                                          <p:spTgt spid="103497"/>
                                        </p:tgtEl>
                                        <p:attrNameLst>
                                          <p:attrName>ppt_x</p:attrName>
                                        </p:attrNameLst>
                                      </p:cBhvr>
                                      <p:tavLst>
                                        <p:tav tm="0">
                                          <p:val>
                                            <p:strVal val="#ppt_x+0.4"/>
                                          </p:val>
                                        </p:tav>
                                        <p:tav tm="100000">
                                          <p:val>
                                            <p:strVal val="#ppt_x-0.05"/>
                                          </p:val>
                                        </p:tav>
                                      </p:tavLst>
                                    </p:anim>
                                    <p:anim calcmode="lin" valueType="num">
                                      <p:cBhvr>
                                        <p:cTn id="72" dur="800" decel="100000" fill="hold"/>
                                        <p:tgtEl>
                                          <p:spTgt spid="103497"/>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103497"/>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103497"/>
                                        </p:tgtEl>
                                        <p:attrNameLst>
                                          <p:attrName>ppt_y</p:attrName>
                                        </p:attrNameLst>
                                      </p:cBhvr>
                                      <p:tavLst>
                                        <p:tav tm="0">
                                          <p:val>
                                            <p:strVal val="#ppt_y+0.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0" presetClass="entr" presetSubtype="0" fill="hold" grpId="0" nodeType="clickEffect">
                                  <p:stCondLst>
                                    <p:cond delay="0"/>
                                  </p:stCondLst>
                                  <p:childTnLst>
                                    <p:set>
                                      <p:cBhvr>
                                        <p:cTn id="78" dur="1" fill="hold">
                                          <p:stCondLst>
                                            <p:cond delay="0"/>
                                          </p:stCondLst>
                                        </p:cTn>
                                        <p:tgtEl>
                                          <p:spTgt spid="103495"/>
                                        </p:tgtEl>
                                        <p:attrNameLst>
                                          <p:attrName>style.visibility</p:attrName>
                                        </p:attrNameLst>
                                      </p:cBhvr>
                                      <p:to>
                                        <p:strVal val="visible"/>
                                      </p:to>
                                    </p:set>
                                    <p:animEffect transition="in" filter="fade">
                                      <p:cBhvr>
                                        <p:cTn id="79" dur="800" decel="100000"/>
                                        <p:tgtEl>
                                          <p:spTgt spid="103495"/>
                                        </p:tgtEl>
                                      </p:cBhvr>
                                    </p:animEffect>
                                    <p:anim calcmode="lin" valueType="num">
                                      <p:cBhvr>
                                        <p:cTn id="80" dur="800" decel="100000" fill="hold"/>
                                        <p:tgtEl>
                                          <p:spTgt spid="103495"/>
                                        </p:tgtEl>
                                        <p:attrNameLst>
                                          <p:attrName>style.rotation</p:attrName>
                                        </p:attrNameLst>
                                      </p:cBhvr>
                                      <p:tavLst>
                                        <p:tav tm="0">
                                          <p:val>
                                            <p:fltVal val="-90.000000"/>
                                          </p:val>
                                        </p:tav>
                                        <p:tav tm="100000">
                                          <p:val>
                                            <p:fltVal val="0.000000"/>
                                          </p:val>
                                        </p:tav>
                                      </p:tavLst>
                                    </p:anim>
                                    <p:anim calcmode="lin" valueType="num">
                                      <p:cBhvr>
                                        <p:cTn id="81" dur="800" decel="100000" fill="hold"/>
                                        <p:tgtEl>
                                          <p:spTgt spid="103495"/>
                                        </p:tgtEl>
                                        <p:attrNameLst>
                                          <p:attrName>ppt_x</p:attrName>
                                        </p:attrNameLst>
                                      </p:cBhvr>
                                      <p:tavLst>
                                        <p:tav tm="0">
                                          <p:val>
                                            <p:strVal val="#ppt_x+0.4"/>
                                          </p:val>
                                        </p:tav>
                                        <p:tav tm="100000">
                                          <p:val>
                                            <p:strVal val="#ppt_x-0.05"/>
                                          </p:val>
                                        </p:tav>
                                      </p:tavLst>
                                    </p:anim>
                                    <p:anim calcmode="lin" valueType="num">
                                      <p:cBhvr>
                                        <p:cTn id="82" dur="800" decel="100000" fill="hold"/>
                                        <p:tgtEl>
                                          <p:spTgt spid="103495"/>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03495"/>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03495"/>
                                        </p:tgtEl>
                                        <p:attrNameLst>
                                          <p:attrName>ppt_y</p:attrName>
                                        </p:attrNameLst>
                                      </p:cBhvr>
                                      <p:tavLst>
                                        <p:tav tm="0">
                                          <p:val>
                                            <p:strVal val="#ppt_y+0.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0" presetClass="entr" presetSubtype="0" fill="hold" grpId="0" nodeType="clickEffect">
                                  <p:stCondLst>
                                    <p:cond delay="0"/>
                                  </p:stCondLst>
                                  <p:childTnLst>
                                    <p:set>
                                      <p:cBhvr>
                                        <p:cTn id="88" dur="1" fill="hold">
                                          <p:stCondLst>
                                            <p:cond delay="0"/>
                                          </p:stCondLst>
                                        </p:cTn>
                                        <p:tgtEl>
                                          <p:spTgt spid="103501"/>
                                        </p:tgtEl>
                                        <p:attrNameLst>
                                          <p:attrName>style.visibility</p:attrName>
                                        </p:attrNameLst>
                                      </p:cBhvr>
                                      <p:to>
                                        <p:strVal val="visible"/>
                                      </p:to>
                                    </p:set>
                                    <p:animEffect transition="in" filter="fade">
                                      <p:cBhvr>
                                        <p:cTn id="89" dur="800" decel="100000"/>
                                        <p:tgtEl>
                                          <p:spTgt spid="103501"/>
                                        </p:tgtEl>
                                      </p:cBhvr>
                                    </p:animEffect>
                                    <p:anim calcmode="lin" valueType="num">
                                      <p:cBhvr>
                                        <p:cTn id="90" dur="800" decel="100000" fill="hold"/>
                                        <p:tgtEl>
                                          <p:spTgt spid="103501"/>
                                        </p:tgtEl>
                                        <p:attrNameLst>
                                          <p:attrName>style.rotation</p:attrName>
                                        </p:attrNameLst>
                                      </p:cBhvr>
                                      <p:tavLst>
                                        <p:tav tm="0">
                                          <p:val>
                                            <p:fltVal val="-90.000000"/>
                                          </p:val>
                                        </p:tav>
                                        <p:tav tm="100000">
                                          <p:val>
                                            <p:fltVal val="0.000000"/>
                                          </p:val>
                                        </p:tav>
                                      </p:tavLst>
                                    </p:anim>
                                    <p:anim calcmode="lin" valueType="num">
                                      <p:cBhvr>
                                        <p:cTn id="91" dur="800" decel="100000" fill="hold"/>
                                        <p:tgtEl>
                                          <p:spTgt spid="103501"/>
                                        </p:tgtEl>
                                        <p:attrNameLst>
                                          <p:attrName>ppt_x</p:attrName>
                                        </p:attrNameLst>
                                      </p:cBhvr>
                                      <p:tavLst>
                                        <p:tav tm="0">
                                          <p:val>
                                            <p:strVal val="#ppt_x+0.4"/>
                                          </p:val>
                                        </p:tav>
                                        <p:tav tm="100000">
                                          <p:val>
                                            <p:strVal val="#ppt_x-0.05"/>
                                          </p:val>
                                        </p:tav>
                                      </p:tavLst>
                                    </p:anim>
                                    <p:anim calcmode="lin" valueType="num">
                                      <p:cBhvr>
                                        <p:cTn id="92" dur="800" decel="100000" fill="hold"/>
                                        <p:tgtEl>
                                          <p:spTgt spid="103501"/>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103501"/>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103501"/>
                                        </p:tgtEl>
                                        <p:attrNameLst>
                                          <p:attrName>ppt_y</p:attrName>
                                        </p:attrNameLst>
                                      </p:cBhvr>
                                      <p:tavLst>
                                        <p:tav tm="0">
                                          <p:val>
                                            <p:strVal val="#ppt_y+0.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0" presetClass="entr" presetSubtype="0" fill="hold" grpId="0" nodeType="clickEffect">
                                  <p:stCondLst>
                                    <p:cond delay="0"/>
                                  </p:stCondLst>
                                  <p:childTnLst>
                                    <p:set>
                                      <p:cBhvr>
                                        <p:cTn id="98" dur="1" fill="hold">
                                          <p:stCondLst>
                                            <p:cond delay="0"/>
                                          </p:stCondLst>
                                        </p:cTn>
                                        <p:tgtEl>
                                          <p:spTgt spid="103498"/>
                                        </p:tgtEl>
                                        <p:attrNameLst>
                                          <p:attrName>style.visibility</p:attrName>
                                        </p:attrNameLst>
                                      </p:cBhvr>
                                      <p:to>
                                        <p:strVal val="visible"/>
                                      </p:to>
                                    </p:set>
                                    <p:animEffect transition="in" filter="fade">
                                      <p:cBhvr>
                                        <p:cTn id="99" dur="800" decel="100000"/>
                                        <p:tgtEl>
                                          <p:spTgt spid="103498"/>
                                        </p:tgtEl>
                                      </p:cBhvr>
                                    </p:animEffect>
                                    <p:anim calcmode="lin" valueType="num">
                                      <p:cBhvr>
                                        <p:cTn id="100" dur="800" decel="100000" fill="hold"/>
                                        <p:tgtEl>
                                          <p:spTgt spid="103498"/>
                                        </p:tgtEl>
                                        <p:attrNameLst>
                                          <p:attrName>style.rotation</p:attrName>
                                        </p:attrNameLst>
                                      </p:cBhvr>
                                      <p:tavLst>
                                        <p:tav tm="0">
                                          <p:val>
                                            <p:fltVal val="-90.000000"/>
                                          </p:val>
                                        </p:tav>
                                        <p:tav tm="100000">
                                          <p:val>
                                            <p:fltVal val="0.000000"/>
                                          </p:val>
                                        </p:tav>
                                      </p:tavLst>
                                    </p:anim>
                                    <p:anim calcmode="lin" valueType="num">
                                      <p:cBhvr>
                                        <p:cTn id="101" dur="800" decel="100000" fill="hold"/>
                                        <p:tgtEl>
                                          <p:spTgt spid="103498"/>
                                        </p:tgtEl>
                                        <p:attrNameLst>
                                          <p:attrName>ppt_x</p:attrName>
                                        </p:attrNameLst>
                                      </p:cBhvr>
                                      <p:tavLst>
                                        <p:tav tm="0">
                                          <p:val>
                                            <p:strVal val="#ppt_x+0.4"/>
                                          </p:val>
                                        </p:tav>
                                        <p:tav tm="100000">
                                          <p:val>
                                            <p:strVal val="#ppt_x-0.05"/>
                                          </p:val>
                                        </p:tav>
                                      </p:tavLst>
                                    </p:anim>
                                    <p:anim calcmode="lin" valueType="num">
                                      <p:cBhvr>
                                        <p:cTn id="102" dur="800" decel="100000" fill="hold"/>
                                        <p:tgtEl>
                                          <p:spTgt spid="103498"/>
                                        </p:tgtEl>
                                        <p:attrNameLst>
                                          <p:attrName>ppt_y</p:attrName>
                                        </p:attrNameLst>
                                      </p:cBhvr>
                                      <p:tavLst>
                                        <p:tav tm="0">
                                          <p:val>
                                            <p:strVal val="#ppt_y-0.4"/>
                                          </p:val>
                                        </p:tav>
                                        <p:tav tm="100000">
                                          <p:val>
                                            <p:strVal val="#ppt_y+0.1"/>
                                          </p:val>
                                        </p:tav>
                                      </p:tavLst>
                                    </p:anim>
                                    <p:anim calcmode="lin" valueType="num">
                                      <p:cBhvr>
                                        <p:cTn id="103" dur="200" accel="100000" fill="hold">
                                          <p:stCondLst>
                                            <p:cond delay="800"/>
                                          </p:stCondLst>
                                        </p:cTn>
                                        <p:tgtEl>
                                          <p:spTgt spid="103498"/>
                                        </p:tgtEl>
                                        <p:attrNameLst>
                                          <p:attrName>ppt_x</p:attrName>
                                        </p:attrNameLst>
                                      </p:cBhvr>
                                      <p:tavLst>
                                        <p:tav tm="0">
                                          <p:val>
                                            <p:strVal val="#ppt_x-0.05"/>
                                          </p:val>
                                        </p:tav>
                                        <p:tav tm="100000">
                                          <p:val>
                                            <p:strVal val="#ppt_x"/>
                                          </p:val>
                                        </p:tav>
                                      </p:tavLst>
                                    </p:anim>
                                    <p:anim calcmode="lin" valueType="num">
                                      <p:cBhvr>
                                        <p:cTn id="104" dur="200" accel="100000" fill="hold">
                                          <p:stCondLst>
                                            <p:cond delay="800"/>
                                          </p:stCondLst>
                                        </p:cTn>
                                        <p:tgtEl>
                                          <p:spTgt spid="103498"/>
                                        </p:tgtEl>
                                        <p:attrNameLst>
                                          <p:attrName>ppt_y</p:attrName>
                                        </p:attrNameLst>
                                      </p:cBhvr>
                                      <p:tavLst>
                                        <p:tav tm="0">
                                          <p:val>
                                            <p:strVal val="#ppt_y+0.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30" presetClass="entr" presetSubtype="0" fill="hold" grpId="0" nodeType="clickEffect">
                                  <p:stCondLst>
                                    <p:cond delay="0"/>
                                  </p:stCondLst>
                                  <p:childTnLst>
                                    <p:set>
                                      <p:cBhvr>
                                        <p:cTn id="108" dur="1" fill="hold">
                                          <p:stCondLst>
                                            <p:cond delay="0"/>
                                          </p:stCondLst>
                                        </p:cTn>
                                        <p:tgtEl>
                                          <p:spTgt spid="103496"/>
                                        </p:tgtEl>
                                        <p:attrNameLst>
                                          <p:attrName>style.visibility</p:attrName>
                                        </p:attrNameLst>
                                      </p:cBhvr>
                                      <p:to>
                                        <p:strVal val="visible"/>
                                      </p:to>
                                    </p:set>
                                    <p:animEffect transition="in" filter="fade">
                                      <p:cBhvr>
                                        <p:cTn id="109" dur="800" decel="100000"/>
                                        <p:tgtEl>
                                          <p:spTgt spid="103496"/>
                                        </p:tgtEl>
                                      </p:cBhvr>
                                    </p:animEffect>
                                    <p:anim calcmode="lin" valueType="num">
                                      <p:cBhvr>
                                        <p:cTn id="110" dur="800" decel="100000" fill="hold"/>
                                        <p:tgtEl>
                                          <p:spTgt spid="103496"/>
                                        </p:tgtEl>
                                        <p:attrNameLst>
                                          <p:attrName>style.rotation</p:attrName>
                                        </p:attrNameLst>
                                      </p:cBhvr>
                                      <p:tavLst>
                                        <p:tav tm="0">
                                          <p:val>
                                            <p:fltVal val="-90.000000"/>
                                          </p:val>
                                        </p:tav>
                                        <p:tav tm="100000">
                                          <p:val>
                                            <p:fltVal val="0.000000"/>
                                          </p:val>
                                        </p:tav>
                                      </p:tavLst>
                                    </p:anim>
                                    <p:anim calcmode="lin" valueType="num">
                                      <p:cBhvr>
                                        <p:cTn id="111" dur="800" decel="100000" fill="hold"/>
                                        <p:tgtEl>
                                          <p:spTgt spid="103496"/>
                                        </p:tgtEl>
                                        <p:attrNameLst>
                                          <p:attrName>ppt_x</p:attrName>
                                        </p:attrNameLst>
                                      </p:cBhvr>
                                      <p:tavLst>
                                        <p:tav tm="0">
                                          <p:val>
                                            <p:strVal val="#ppt_x+0.4"/>
                                          </p:val>
                                        </p:tav>
                                        <p:tav tm="100000">
                                          <p:val>
                                            <p:strVal val="#ppt_x-0.05"/>
                                          </p:val>
                                        </p:tav>
                                      </p:tavLst>
                                    </p:anim>
                                    <p:anim calcmode="lin" valueType="num">
                                      <p:cBhvr>
                                        <p:cTn id="112" dur="800" decel="100000" fill="hold"/>
                                        <p:tgtEl>
                                          <p:spTgt spid="103496"/>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103496"/>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103496"/>
                                        </p:tgtEl>
                                        <p:attrNameLst>
                                          <p:attrName>ppt_y</p:attrName>
                                        </p:attrNameLst>
                                      </p:cBhvr>
                                      <p:tavLst>
                                        <p:tav tm="0">
                                          <p:val>
                                            <p:strVal val="#ppt_y+0.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grpId="0" nodeType="clickEffect">
                                  <p:stCondLst>
                                    <p:cond delay="0"/>
                                  </p:stCondLst>
                                  <p:childTnLst>
                                    <p:set>
                                      <p:cBhvr>
                                        <p:cTn id="118" dur="1" fill="hold">
                                          <p:stCondLst>
                                            <p:cond delay="0"/>
                                          </p:stCondLst>
                                        </p:cTn>
                                        <p:tgtEl>
                                          <p:spTgt spid="103506"/>
                                        </p:tgtEl>
                                        <p:attrNameLst>
                                          <p:attrName>style.visibility</p:attrName>
                                        </p:attrNameLst>
                                      </p:cBhvr>
                                      <p:to>
                                        <p:strVal val="visible"/>
                                      </p:to>
                                    </p:set>
                                    <p:animEffect transition="in" filter="wipe(down)">
                                      <p:cBhvr>
                                        <p:cTn id="119" dur="580">
                                          <p:stCondLst>
                                            <p:cond delay="0"/>
                                          </p:stCondLst>
                                        </p:cTn>
                                        <p:tgtEl>
                                          <p:spTgt spid="103506"/>
                                        </p:tgtEl>
                                      </p:cBhvr>
                                    </p:animEffect>
                                    <p:anim calcmode="lin" valueType="num">
                                      <p:cBhvr>
                                        <p:cTn id="120" dur="1822" tmFilter="0,0; 0.14,0.36; 0.43,0.73; 0.71,0.91; 1.0,1.0">
                                          <p:stCondLst>
                                            <p:cond delay="0"/>
                                          </p:stCondLst>
                                        </p:cTn>
                                        <p:tgtEl>
                                          <p:spTgt spid="103506"/>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03506"/>
                                        </p:tgtEl>
                                        <p:attrNameLst>
                                          <p:attrName>ppt_y</p:attrName>
                                        </p:attrNameLst>
                                      </p:cBhvr>
                                      <p:tavLst>
                                        <p:tav tm="0" fmla="#ppt_y-sin(pi*$)/3">
                                          <p:val>
                                            <p:fltVal val="0.500000"/>
                                          </p:val>
                                        </p:tav>
                                        <p:tav tm="100000">
                                          <p:val>
                                            <p:fltVal val="1.000000"/>
                                          </p:val>
                                        </p:tav>
                                      </p:tavLst>
                                    </p:anim>
                                    <p:anim calcmode="lin" valueType="num">
                                      <p:cBhvr>
                                        <p:cTn id="122" dur="664" tmFilter="0, 0; 0.125,0.2665; 0.25,0.4; 0.375,0.465; 0.5,0.5;  0.625,0.535; 0.75,0.6; 0.875,0.7335; 1,1">
                                          <p:stCondLst>
                                            <p:cond delay="664"/>
                                          </p:stCondLst>
                                        </p:cTn>
                                        <p:tgtEl>
                                          <p:spTgt spid="103506"/>
                                        </p:tgtEl>
                                        <p:attrNameLst>
                                          <p:attrName>ppt_y</p:attrName>
                                        </p:attrNameLst>
                                      </p:cBhvr>
                                      <p:tavLst>
                                        <p:tav tm="0" fmla="#ppt_y-sin(pi*$)/9">
                                          <p:val>
                                            <p:fltVal val="0.000000"/>
                                          </p:val>
                                        </p:tav>
                                        <p:tav tm="100000">
                                          <p:val>
                                            <p:fltVal val="1.000000"/>
                                          </p:val>
                                        </p:tav>
                                      </p:tavLst>
                                    </p:anim>
                                    <p:anim calcmode="lin" valueType="num">
                                      <p:cBhvr>
                                        <p:cTn id="123" dur="332" tmFilter="0, 0; 0.125,0.2665; 0.25,0.4; 0.375,0.465; 0.5,0.5;  0.625,0.535; 0.75,0.6; 0.875,0.7335; 1,1">
                                          <p:stCondLst>
                                            <p:cond delay="1324"/>
                                          </p:stCondLst>
                                        </p:cTn>
                                        <p:tgtEl>
                                          <p:spTgt spid="103506"/>
                                        </p:tgtEl>
                                        <p:attrNameLst>
                                          <p:attrName>ppt_y</p:attrName>
                                        </p:attrNameLst>
                                      </p:cBhvr>
                                      <p:tavLst>
                                        <p:tav tm="0" fmla="#ppt_y-sin(pi*$)/27">
                                          <p:val>
                                            <p:fltVal val="0.000000"/>
                                          </p:val>
                                        </p:tav>
                                        <p:tav tm="100000">
                                          <p:val>
                                            <p:fltVal val="1.000000"/>
                                          </p:val>
                                        </p:tav>
                                      </p:tavLst>
                                    </p:anim>
                                    <p:anim calcmode="lin" valueType="num">
                                      <p:cBhvr>
                                        <p:cTn id="124" dur="164" tmFilter="0, 0; 0.125,0.2665; 0.25,0.4; 0.375,0.465; 0.5,0.5;  0.625,0.535; 0.75,0.6; 0.875,0.7335; 1,1">
                                          <p:stCondLst>
                                            <p:cond delay="1656"/>
                                          </p:stCondLst>
                                        </p:cTn>
                                        <p:tgtEl>
                                          <p:spTgt spid="103506"/>
                                        </p:tgtEl>
                                        <p:attrNameLst>
                                          <p:attrName>ppt_y</p:attrName>
                                        </p:attrNameLst>
                                      </p:cBhvr>
                                      <p:tavLst>
                                        <p:tav tm="0" fmla="#ppt_y-sin(pi*$)/81">
                                          <p:val>
                                            <p:fltVal val="0.000000"/>
                                          </p:val>
                                        </p:tav>
                                        <p:tav tm="100000">
                                          <p:val>
                                            <p:fltVal val="1.000000"/>
                                          </p:val>
                                        </p:tav>
                                      </p:tavLst>
                                    </p:anim>
                                    <p:animScale>
                                      <p:cBhvr>
                                        <p:cTn id="125" dur="26">
                                          <p:stCondLst>
                                            <p:cond delay="650"/>
                                          </p:stCondLst>
                                        </p:cTn>
                                        <p:tgtEl>
                                          <p:spTgt spid="103506"/>
                                        </p:tgtEl>
                                      </p:cBhvr>
                                      <p:to x="100000" y="60000"/>
                                    </p:animScale>
                                    <p:animScale>
                                      <p:cBhvr>
                                        <p:cTn id="126" dur="166" decel="50000">
                                          <p:stCondLst>
                                            <p:cond delay="676"/>
                                          </p:stCondLst>
                                        </p:cTn>
                                        <p:tgtEl>
                                          <p:spTgt spid="103506"/>
                                        </p:tgtEl>
                                      </p:cBhvr>
                                      <p:to x="100000" y="100000"/>
                                    </p:animScale>
                                    <p:animScale>
                                      <p:cBhvr>
                                        <p:cTn id="127" dur="26">
                                          <p:stCondLst>
                                            <p:cond delay="1312"/>
                                          </p:stCondLst>
                                        </p:cTn>
                                        <p:tgtEl>
                                          <p:spTgt spid="103506"/>
                                        </p:tgtEl>
                                      </p:cBhvr>
                                      <p:to x="100000" y="80000"/>
                                    </p:animScale>
                                    <p:animScale>
                                      <p:cBhvr>
                                        <p:cTn id="128" dur="166" decel="50000">
                                          <p:stCondLst>
                                            <p:cond delay="1338"/>
                                          </p:stCondLst>
                                        </p:cTn>
                                        <p:tgtEl>
                                          <p:spTgt spid="103506"/>
                                        </p:tgtEl>
                                      </p:cBhvr>
                                      <p:to x="100000" y="100000"/>
                                    </p:animScale>
                                    <p:animScale>
                                      <p:cBhvr>
                                        <p:cTn id="129" dur="26">
                                          <p:stCondLst>
                                            <p:cond delay="1642"/>
                                          </p:stCondLst>
                                        </p:cTn>
                                        <p:tgtEl>
                                          <p:spTgt spid="103506"/>
                                        </p:tgtEl>
                                      </p:cBhvr>
                                      <p:to x="100000" y="90000"/>
                                    </p:animScale>
                                    <p:animScale>
                                      <p:cBhvr>
                                        <p:cTn id="130" dur="166" decel="50000">
                                          <p:stCondLst>
                                            <p:cond delay="1668"/>
                                          </p:stCondLst>
                                        </p:cTn>
                                        <p:tgtEl>
                                          <p:spTgt spid="103506"/>
                                        </p:tgtEl>
                                      </p:cBhvr>
                                      <p:to x="100000" y="100000"/>
                                    </p:animScale>
                                    <p:animScale>
                                      <p:cBhvr>
                                        <p:cTn id="131" dur="26">
                                          <p:stCondLst>
                                            <p:cond delay="1808"/>
                                          </p:stCondLst>
                                        </p:cTn>
                                        <p:tgtEl>
                                          <p:spTgt spid="103506"/>
                                        </p:tgtEl>
                                      </p:cBhvr>
                                      <p:to x="100000" y="95000"/>
                                    </p:animScale>
                                    <p:animScale>
                                      <p:cBhvr>
                                        <p:cTn id="132" dur="166" decel="50000">
                                          <p:stCondLst>
                                            <p:cond delay="1834"/>
                                          </p:stCondLst>
                                        </p:cTn>
                                        <p:tgtEl>
                                          <p:spTgt spid="103506"/>
                                        </p:tgtEl>
                                      </p:cBhvr>
                                      <p:to x="100000" y="100000"/>
                                    </p:animScale>
                                  </p:childTnLst>
                                  <p:subTnLst>
                                    <p:audio>
                                      <p:cMediaNode>
                                        <p:cTn display="0" masterRel="sameClick">
                                          <p:stCondLst>
                                            <p:cond evt="begin" delay="0">
                                              <p:tn val="117"/>
                                            </p:cond>
                                          </p:stCondLst>
                                          <p:endCondLst>
                                            <p:cond evt="onStopAudio" delay="0">
                                              <p:tgtEl>
                                                <p:sldTgt/>
                                              </p:tgtEl>
                                            </p:cond>
                                          </p:endCondLst>
                                        </p:cTn>
                                        <p:tgtEl>
                                          <p:sndTgt r:embed="rId3" name="type.wav"/>
                                        </p:tgtEl>
                                      </p:cMediaNode>
                                    </p:audio>
                                  </p:sub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grpId="0" nodeType="clickEffect">
                                  <p:stCondLst>
                                    <p:cond delay="0"/>
                                  </p:stCondLst>
                                  <p:childTnLst>
                                    <p:set>
                                      <p:cBhvr>
                                        <p:cTn id="136" dur="1" fill="hold">
                                          <p:stCondLst>
                                            <p:cond delay="0"/>
                                          </p:stCondLst>
                                        </p:cTn>
                                        <p:tgtEl>
                                          <p:spTgt spid="103502"/>
                                        </p:tgtEl>
                                        <p:attrNameLst>
                                          <p:attrName>style.visibility</p:attrName>
                                        </p:attrNameLst>
                                      </p:cBhvr>
                                      <p:to>
                                        <p:strVal val="visible"/>
                                      </p:to>
                                    </p:set>
                                    <p:animEffect transition="in" filter="wipe(down)">
                                      <p:cBhvr>
                                        <p:cTn id="137" dur="580">
                                          <p:stCondLst>
                                            <p:cond delay="0"/>
                                          </p:stCondLst>
                                        </p:cTn>
                                        <p:tgtEl>
                                          <p:spTgt spid="103502"/>
                                        </p:tgtEl>
                                      </p:cBhvr>
                                    </p:animEffect>
                                    <p:anim calcmode="lin" valueType="num">
                                      <p:cBhvr>
                                        <p:cTn id="138" dur="1822" tmFilter="0,0; 0.14,0.36; 0.43,0.73; 0.71,0.91; 1.0,1.0">
                                          <p:stCondLst>
                                            <p:cond delay="0"/>
                                          </p:stCondLst>
                                        </p:cTn>
                                        <p:tgtEl>
                                          <p:spTgt spid="103502"/>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103502"/>
                                        </p:tgtEl>
                                        <p:attrNameLst>
                                          <p:attrName>ppt_y</p:attrName>
                                        </p:attrNameLst>
                                      </p:cBhvr>
                                      <p:tavLst>
                                        <p:tav tm="0" fmla="#ppt_y-sin(pi*$)/3">
                                          <p:val>
                                            <p:fltVal val="0.500000"/>
                                          </p:val>
                                        </p:tav>
                                        <p:tav tm="100000">
                                          <p:val>
                                            <p:fltVal val="1.000000"/>
                                          </p:val>
                                        </p:tav>
                                      </p:tavLst>
                                    </p:anim>
                                    <p:anim calcmode="lin" valueType="num">
                                      <p:cBhvr>
                                        <p:cTn id="140" dur="664" tmFilter="0, 0; 0.125,0.2665; 0.25,0.4; 0.375,0.465; 0.5,0.5;  0.625,0.535; 0.75,0.6; 0.875,0.7335; 1,1">
                                          <p:stCondLst>
                                            <p:cond delay="664"/>
                                          </p:stCondLst>
                                        </p:cTn>
                                        <p:tgtEl>
                                          <p:spTgt spid="103502"/>
                                        </p:tgtEl>
                                        <p:attrNameLst>
                                          <p:attrName>ppt_y</p:attrName>
                                        </p:attrNameLst>
                                      </p:cBhvr>
                                      <p:tavLst>
                                        <p:tav tm="0" fmla="#ppt_y-sin(pi*$)/9">
                                          <p:val>
                                            <p:fltVal val="0.000000"/>
                                          </p:val>
                                        </p:tav>
                                        <p:tav tm="100000">
                                          <p:val>
                                            <p:fltVal val="1.000000"/>
                                          </p:val>
                                        </p:tav>
                                      </p:tavLst>
                                    </p:anim>
                                    <p:anim calcmode="lin" valueType="num">
                                      <p:cBhvr>
                                        <p:cTn id="141" dur="332" tmFilter="0, 0; 0.125,0.2665; 0.25,0.4; 0.375,0.465; 0.5,0.5;  0.625,0.535; 0.75,0.6; 0.875,0.7335; 1,1">
                                          <p:stCondLst>
                                            <p:cond delay="1324"/>
                                          </p:stCondLst>
                                        </p:cTn>
                                        <p:tgtEl>
                                          <p:spTgt spid="103502"/>
                                        </p:tgtEl>
                                        <p:attrNameLst>
                                          <p:attrName>ppt_y</p:attrName>
                                        </p:attrNameLst>
                                      </p:cBhvr>
                                      <p:tavLst>
                                        <p:tav tm="0" fmla="#ppt_y-sin(pi*$)/27">
                                          <p:val>
                                            <p:fltVal val="0.000000"/>
                                          </p:val>
                                        </p:tav>
                                        <p:tav tm="100000">
                                          <p:val>
                                            <p:fltVal val="1.000000"/>
                                          </p:val>
                                        </p:tav>
                                      </p:tavLst>
                                    </p:anim>
                                    <p:anim calcmode="lin" valueType="num">
                                      <p:cBhvr>
                                        <p:cTn id="142" dur="164" tmFilter="0, 0; 0.125,0.2665; 0.25,0.4; 0.375,0.465; 0.5,0.5;  0.625,0.535; 0.75,0.6; 0.875,0.7335; 1,1">
                                          <p:stCondLst>
                                            <p:cond delay="1656"/>
                                          </p:stCondLst>
                                        </p:cTn>
                                        <p:tgtEl>
                                          <p:spTgt spid="103502"/>
                                        </p:tgtEl>
                                        <p:attrNameLst>
                                          <p:attrName>ppt_y</p:attrName>
                                        </p:attrNameLst>
                                      </p:cBhvr>
                                      <p:tavLst>
                                        <p:tav tm="0" fmla="#ppt_y-sin(pi*$)/81">
                                          <p:val>
                                            <p:fltVal val="0.000000"/>
                                          </p:val>
                                        </p:tav>
                                        <p:tav tm="100000">
                                          <p:val>
                                            <p:fltVal val="1.000000"/>
                                          </p:val>
                                        </p:tav>
                                      </p:tavLst>
                                    </p:anim>
                                    <p:animScale>
                                      <p:cBhvr>
                                        <p:cTn id="143" dur="26">
                                          <p:stCondLst>
                                            <p:cond delay="650"/>
                                          </p:stCondLst>
                                        </p:cTn>
                                        <p:tgtEl>
                                          <p:spTgt spid="103502"/>
                                        </p:tgtEl>
                                      </p:cBhvr>
                                      <p:to x="100000" y="60000"/>
                                    </p:animScale>
                                    <p:animScale>
                                      <p:cBhvr>
                                        <p:cTn id="144" dur="166" decel="50000">
                                          <p:stCondLst>
                                            <p:cond delay="676"/>
                                          </p:stCondLst>
                                        </p:cTn>
                                        <p:tgtEl>
                                          <p:spTgt spid="103502"/>
                                        </p:tgtEl>
                                      </p:cBhvr>
                                      <p:to x="100000" y="100000"/>
                                    </p:animScale>
                                    <p:animScale>
                                      <p:cBhvr>
                                        <p:cTn id="145" dur="26">
                                          <p:stCondLst>
                                            <p:cond delay="1312"/>
                                          </p:stCondLst>
                                        </p:cTn>
                                        <p:tgtEl>
                                          <p:spTgt spid="103502"/>
                                        </p:tgtEl>
                                      </p:cBhvr>
                                      <p:to x="100000" y="80000"/>
                                    </p:animScale>
                                    <p:animScale>
                                      <p:cBhvr>
                                        <p:cTn id="146" dur="166" decel="50000">
                                          <p:stCondLst>
                                            <p:cond delay="1338"/>
                                          </p:stCondLst>
                                        </p:cTn>
                                        <p:tgtEl>
                                          <p:spTgt spid="103502"/>
                                        </p:tgtEl>
                                      </p:cBhvr>
                                      <p:to x="100000" y="100000"/>
                                    </p:animScale>
                                    <p:animScale>
                                      <p:cBhvr>
                                        <p:cTn id="147" dur="26">
                                          <p:stCondLst>
                                            <p:cond delay="1642"/>
                                          </p:stCondLst>
                                        </p:cTn>
                                        <p:tgtEl>
                                          <p:spTgt spid="103502"/>
                                        </p:tgtEl>
                                      </p:cBhvr>
                                      <p:to x="100000" y="90000"/>
                                    </p:animScale>
                                    <p:animScale>
                                      <p:cBhvr>
                                        <p:cTn id="148" dur="166" decel="50000">
                                          <p:stCondLst>
                                            <p:cond delay="1668"/>
                                          </p:stCondLst>
                                        </p:cTn>
                                        <p:tgtEl>
                                          <p:spTgt spid="103502"/>
                                        </p:tgtEl>
                                      </p:cBhvr>
                                      <p:to x="100000" y="100000"/>
                                    </p:animScale>
                                    <p:animScale>
                                      <p:cBhvr>
                                        <p:cTn id="149" dur="26">
                                          <p:stCondLst>
                                            <p:cond delay="1808"/>
                                          </p:stCondLst>
                                        </p:cTn>
                                        <p:tgtEl>
                                          <p:spTgt spid="103502"/>
                                        </p:tgtEl>
                                      </p:cBhvr>
                                      <p:to x="100000" y="95000"/>
                                    </p:animScale>
                                    <p:animScale>
                                      <p:cBhvr>
                                        <p:cTn id="150" dur="166" decel="50000">
                                          <p:stCondLst>
                                            <p:cond delay="1834"/>
                                          </p:stCondLst>
                                        </p:cTn>
                                        <p:tgtEl>
                                          <p:spTgt spid="103502"/>
                                        </p:tgtEl>
                                      </p:cBhvr>
                                      <p:to x="100000" y="100000"/>
                                    </p:animScale>
                                  </p:childTnLst>
                                  <p:subTnLst>
                                    <p:audio>
                                      <p:cMediaNode>
                                        <p:cTn display="0" masterRel="sameClick">
                                          <p:stCondLst>
                                            <p:cond evt="begin" delay="0">
                                              <p:tn val="135"/>
                                            </p:cond>
                                          </p:stCondLst>
                                          <p:endCondLst>
                                            <p:cond evt="onStopAudio" delay="0">
                                              <p:tgtEl>
                                                <p:sldTgt/>
                                              </p:tgtEl>
                                            </p:cond>
                                          </p:endCondLst>
                                        </p:cTn>
                                        <p:tgtEl>
                                          <p:sndTgt r:embed="rId4" name="explode.wav"/>
                                        </p:tgtEl>
                                      </p:cMediaNode>
                                    </p:audio>
                                  </p:sub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grpId="0" nodeType="clickEffect">
                                  <p:stCondLst>
                                    <p:cond delay="0"/>
                                  </p:stCondLst>
                                  <p:childTnLst>
                                    <p:set>
                                      <p:cBhvr>
                                        <p:cTn id="154" dur="1" fill="hold">
                                          <p:stCondLst>
                                            <p:cond delay="0"/>
                                          </p:stCondLst>
                                        </p:cTn>
                                        <p:tgtEl>
                                          <p:spTgt spid="103500"/>
                                        </p:tgtEl>
                                        <p:attrNameLst>
                                          <p:attrName>style.visibility</p:attrName>
                                        </p:attrNameLst>
                                      </p:cBhvr>
                                      <p:to>
                                        <p:strVal val="visible"/>
                                      </p:to>
                                    </p:set>
                                    <p:animEffect transition="in" filter="wipe(down)">
                                      <p:cBhvr>
                                        <p:cTn id="155" dur="580">
                                          <p:stCondLst>
                                            <p:cond delay="0"/>
                                          </p:stCondLst>
                                        </p:cTn>
                                        <p:tgtEl>
                                          <p:spTgt spid="103500"/>
                                        </p:tgtEl>
                                      </p:cBhvr>
                                    </p:animEffect>
                                    <p:anim calcmode="lin" valueType="num">
                                      <p:cBhvr>
                                        <p:cTn id="156" dur="1822" tmFilter="0,0; 0.14,0.36; 0.43,0.73; 0.71,0.91; 1.0,1.0">
                                          <p:stCondLst>
                                            <p:cond delay="0"/>
                                          </p:stCondLst>
                                        </p:cTn>
                                        <p:tgtEl>
                                          <p:spTgt spid="10350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103500"/>
                                        </p:tgtEl>
                                        <p:attrNameLst>
                                          <p:attrName>ppt_y</p:attrName>
                                        </p:attrNameLst>
                                      </p:cBhvr>
                                      <p:tavLst>
                                        <p:tav tm="0" fmla="#ppt_y-sin(pi*$)/3">
                                          <p:val>
                                            <p:fltVal val="0.500000"/>
                                          </p:val>
                                        </p:tav>
                                        <p:tav tm="100000">
                                          <p:val>
                                            <p:fltVal val="1.000000"/>
                                          </p:val>
                                        </p:tav>
                                      </p:tavLst>
                                    </p:anim>
                                    <p:anim calcmode="lin" valueType="num">
                                      <p:cBhvr>
                                        <p:cTn id="158" dur="664" tmFilter="0, 0; 0.125,0.2665; 0.25,0.4; 0.375,0.465; 0.5,0.5;  0.625,0.535; 0.75,0.6; 0.875,0.7335; 1,1">
                                          <p:stCondLst>
                                            <p:cond delay="664"/>
                                          </p:stCondLst>
                                        </p:cTn>
                                        <p:tgtEl>
                                          <p:spTgt spid="103500"/>
                                        </p:tgtEl>
                                        <p:attrNameLst>
                                          <p:attrName>ppt_y</p:attrName>
                                        </p:attrNameLst>
                                      </p:cBhvr>
                                      <p:tavLst>
                                        <p:tav tm="0" fmla="#ppt_y-sin(pi*$)/9">
                                          <p:val>
                                            <p:fltVal val="0.000000"/>
                                          </p:val>
                                        </p:tav>
                                        <p:tav tm="100000">
                                          <p:val>
                                            <p:fltVal val="1.000000"/>
                                          </p:val>
                                        </p:tav>
                                      </p:tavLst>
                                    </p:anim>
                                    <p:anim calcmode="lin" valueType="num">
                                      <p:cBhvr>
                                        <p:cTn id="159" dur="332" tmFilter="0, 0; 0.125,0.2665; 0.25,0.4; 0.375,0.465; 0.5,0.5;  0.625,0.535; 0.75,0.6; 0.875,0.7335; 1,1">
                                          <p:stCondLst>
                                            <p:cond delay="1324"/>
                                          </p:stCondLst>
                                        </p:cTn>
                                        <p:tgtEl>
                                          <p:spTgt spid="103500"/>
                                        </p:tgtEl>
                                        <p:attrNameLst>
                                          <p:attrName>ppt_y</p:attrName>
                                        </p:attrNameLst>
                                      </p:cBhvr>
                                      <p:tavLst>
                                        <p:tav tm="0" fmla="#ppt_y-sin(pi*$)/27">
                                          <p:val>
                                            <p:fltVal val="0.000000"/>
                                          </p:val>
                                        </p:tav>
                                        <p:tav tm="100000">
                                          <p:val>
                                            <p:fltVal val="1.000000"/>
                                          </p:val>
                                        </p:tav>
                                      </p:tavLst>
                                    </p:anim>
                                    <p:anim calcmode="lin" valueType="num">
                                      <p:cBhvr>
                                        <p:cTn id="160" dur="164" tmFilter="0, 0; 0.125,0.2665; 0.25,0.4; 0.375,0.465; 0.5,0.5;  0.625,0.535; 0.75,0.6; 0.875,0.7335; 1,1">
                                          <p:stCondLst>
                                            <p:cond delay="1656"/>
                                          </p:stCondLst>
                                        </p:cTn>
                                        <p:tgtEl>
                                          <p:spTgt spid="103500"/>
                                        </p:tgtEl>
                                        <p:attrNameLst>
                                          <p:attrName>ppt_y</p:attrName>
                                        </p:attrNameLst>
                                      </p:cBhvr>
                                      <p:tavLst>
                                        <p:tav tm="0" fmla="#ppt_y-sin(pi*$)/81">
                                          <p:val>
                                            <p:fltVal val="0.000000"/>
                                          </p:val>
                                        </p:tav>
                                        <p:tav tm="100000">
                                          <p:val>
                                            <p:fltVal val="1.000000"/>
                                          </p:val>
                                        </p:tav>
                                      </p:tavLst>
                                    </p:anim>
                                    <p:animScale>
                                      <p:cBhvr>
                                        <p:cTn id="161" dur="26">
                                          <p:stCondLst>
                                            <p:cond delay="650"/>
                                          </p:stCondLst>
                                        </p:cTn>
                                        <p:tgtEl>
                                          <p:spTgt spid="103500"/>
                                        </p:tgtEl>
                                      </p:cBhvr>
                                      <p:to x="100000" y="60000"/>
                                    </p:animScale>
                                    <p:animScale>
                                      <p:cBhvr>
                                        <p:cTn id="162" dur="166" decel="50000">
                                          <p:stCondLst>
                                            <p:cond delay="676"/>
                                          </p:stCondLst>
                                        </p:cTn>
                                        <p:tgtEl>
                                          <p:spTgt spid="103500"/>
                                        </p:tgtEl>
                                      </p:cBhvr>
                                      <p:to x="100000" y="100000"/>
                                    </p:animScale>
                                    <p:animScale>
                                      <p:cBhvr>
                                        <p:cTn id="163" dur="26">
                                          <p:stCondLst>
                                            <p:cond delay="1312"/>
                                          </p:stCondLst>
                                        </p:cTn>
                                        <p:tgtEl>
                                          <p:spTgt spid="103500"/>
                                        </p:tgtEl>
                                      </p:cBhvr>
                                      <p:to x="100000" y="80000"/>
                                    </p:animScale>
                                    <p:animScale>
                                      <p:cBhvr>
                                        <p:cTn id="164" dur="166" decel="50000">
                                          <p:stCondLst>
                                            <p:cond delay="1338"/>
                                          </p:stCondLst>
                                        </p:cTn>
                                        <p:tgtEl>
                                          <p:spTgt spid="103500"/>
                                        </p:tgtEl>
                                      </p:cBhvr>
                                      <p:to x="100000" y="100000"/>
                                    </p:animScale>
                                    <p:animScale>
                                      <p:cBhvr>
                                        <p:cTn id="165" dur="26">
                                          <p:stCondLst>
                                            <p:cond delay="1642"/>
                                          </p:stCondLst>
                                        </p:cTn>
                                        <p:tgtEl>
                                          <p:spTgt spid="103500"/>
                                        </p:tgtEl>
                                      </p:cBhvr>
                                      <p:to x="100000" y="90000"/>
                                    </p:animScale>
                                    <p:animScale>
                                      <p:cBhvr>
                                        <p:cTn id="166" dur="166" decel="50000">
                                          <p:stCondLst>
                                            <p:cond delay="1668"/>
                                          </p:stCondLst>
                                        </p:cTn>
                                        <p:tgtEl>
                                          <p:spTgt spid="103500"/>
                                        </p:tgtEl>
                                      </p:cBhvr>
                                      <p:to x="100000" y="100000"/>
                                    </p:animScale>
                                    <p:animScale>
                                      <p:cBhvr>
                                        <p:cTn id="167" dur="26">
                                          <p:stCondLst>
                                            <p:cond delay="1808"/>
                                          </p:stCondLst>
                                        </p:cTn>
                                        <p:tgtEl>
                                          <p:spTgt spid="103500"/>
                                        </p:tgtEl>
                                      </p:cBhvr>
                                      <p:to x="100000" y="95000"/>
                                    </p:animScale>
                                    <p:animScale>
                                      <p:cBhvr>
                                        <p:cTn id="168" dur="166" decel="50000">
                                          <p:stCondLst>
                                            <p:cond delay="1834"/>
                                          </p:stCondLst>
                                        </p:cTn>
                                        <p:tgtEl>
                                          <p:spTgt spid="1035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85" grpId="0"/>
      <p:bldP spid="103486" grpId="0"/>
      <p:bldP spid="103487" grpId="0"/>
      <p:bldP spid="103488" grpId="0"/>
      <p:bldP spid="103489" grpId="0"/>
      <p:bldP spid="103490" grpId="0"/>
      <p:bldP spid="103491" grpId="0"/>
      <p:bldP spid="103492" grpId="0"/>
      <p:bldP spid="103493" grpId="0"/>
      <p:bldP spid="103494" grpId="0"/>
      <p:bldP spid="103495" grpId="0"/>
      <p:bldP spid="103496" grpId="0"/>
      <p:bldP spid="103497" grpId="0"/>
      <p:bldP spid="103498" grpId="0"/>
      <p:bldP spid="103500" grpId="0"/>
      <p:bldP spid="103501" grpId="0"/>
      <p:bldP spid="103502" grpId="0"/>
      <p:bldP spid="10350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 name="日期占位符 1"/>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D768DB0A-E883-4D6F-B383-70F1958AA68D}" type="datetime1">
              <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84994" name="Text Box 2"/>
          <p:cNvSpPr txBox="1"/>
          <p:nvPr/>
        </p:nvSpPr>
        <p:spPr>
          <a:xfrm>
            <a:off x="468313" y="188913"/>
            <a:ext cx="8424862" cy="979487"/>
          </a:xfrm>
          <a:prstGeom prst="rect">
            <a:avLst/>
          </a:prstGeom>
          <a:solidFill>
            <a:srgbClr val="FFFF99"/>
          </a:solid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lnSpc>
                <a:spcPct val="90000"/>
              </a:lnSpc>
              <a:buClr>
                <a:srgbClr val="FF3300"/>
              </a:buClr>
              <a:buSzTx/>
              <a:buFont typeface="Wingdings" panose="05000000000000000000" pitchFamily="2" charset="2"/>
              <a:buChar char="Ø"/>
            </a:pPr>
            <a:r>
              <a:rPr lang="zh-CN" altLang="en-US" sz="3200" b="1" dirty="0">
                <a:solidFill>
                  <a:srgbClr val="FF0000"/>
                </a:solidFill>
              </a:rPr>
              <a:t>第一幕中的戏剧冲突是什么？这些冲突又表现了怎样的主题？（说明）</a:t>
            </a:r>
            <a:r>
              <a:rPr lang="zh-CN" altLang="en-US" sz="2800" b="1" dirty="0">
                <a:solidFill>
                  <a:srgbClr val="FF0000"/>
                </a:solidFill>
              </a:rPr>
              <a:t> </a:t>
            </a:r>
            <a:endParaRPr lang="zh-CN" altLang="en-US" sz="2800" b="1" dirty="0">
              <a:solidFill>
                <a:srgbClr val="FF0000"/>
              </a:solidFill>
            </a:endParaRPr>
          </a:p>
        </p:txBody>
      </p:sp>
      <p:sp>
        <p:nvSpPr>
          <p:cNvPr id="84995" name="Text Box 3"/>
          <p:cNvSpPr txBox="1"/>
          <p:nvPr/>
        </p:nvSpPr>
        <p:spPr>
          <a:xfrm>
            <a:off x="468313" y="1412875"/>
            <a:ext cx="8675687" cy="52625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stStyle>
          <a:p>
            <a:pPr marL="0" lvl="0" indent="0" algn="just" eaLnBrk="1" hangingPunct="1">
              <a:spcBef>
                <a:spcPct val="50000"/>
              </a:spcBef>
              <a:buClrTx/>
              <a:buSzTx/>
              <a:buFontTx/>
              <a:buNone/>
            </a:pPr>
            <a:r>
              <a:rPr lang="en-US" altLang="zh-CN" sz="2400" b="1" dirty="0">
                <a:latin typeface="Times New Roman" panose="02020603050405020304" pitchFamily="18" charset="0"/>
              </a:rPr>
              <a:t>      </a:t>
            </a:r>
            <a:r>
              <a:rPr lang="en-US" altLang="zh-CN" sz="3200" b="1" dirty="0">
                <a:solidFill>
                  <a:srgbClr val="FF0000"/>
                </a:solidFill>
                <a:latin typeface="Times New Roman" panose="02020603050405020304" pitchFamily="18" charset="0"/>
                <a:ea typeface="华文中宋" pitchFamily="2" charset="-122"/>
              </a:rPr>
              <a:t>“</a:t>
            </a:r>
            <a:r>
              <a:rPr lang="zh-CN" altLang="en-US" sz="3200" b="1" dirty="0">
                <a:solidFill>
                  <a:srgbClr val="FF0000"/>
                </a:solidFill>
                <a:latin typeface="Times New Roman" panose="02020603050405020304" pitchFamily="18" charset="0"/>
                <a:ea typeface="华文中宋" pitchFamily="2" charset="-122"/>
              </a:rPr>
              <a:t>剪影式”</a:t>
            </a:r>
            <a:r>
              <a:rPr lang="zh-CN" altLang="en-US" sz="3200" b="1" dirty="0">
                <a:latin typeface="Times New Roman" panose="02020603050405020304" pitchFamily="18" charset="0"/>
                <a:ea typeface="华文中宋" pitchFamily="2" charset="-122"/>
              </a:rPr>
              <a:t>地展现了清末社会的众生相。人物仿佛是在某种外力的作用下按照自己的轨迹必然地运行着。正直、善良的人无法摆脱厄运的袭击，那些异常活跃的社会渣滓，各自遵循着自己的道德准则行事。人物与人物之间每一个小的冲突都暗示了人民与旧时代的冲突。</a:t>
            </a:r>
            <a:endParaRPr lang="en-US" altLang="zh-CN" sz="3200" b="1" dirty="0">
              <a:latin typeface="Times New Roman" panose="02020603050405020304" pitchFamily="18" charset="0"/>
              <a:ea typeface="华文中宋" pitchFamily="2" charset="-122"/>
            </a:endParaRPr>
          </a:p>
          <a:p>
            <a:pPr marL="0" lvl="0" indent="0" algn="just" eaLnBrk="1" hangingPunct="1">
              <a:spcBef>
                <a:spcPct val="50000"/>
              </a:spcBef>
              <a:buClrTx/>
              <a:buSzTx/>
              <a:buFontTx/>
              <a:buNone/>
            </a:pPr>
            <a:r>
              <a:rPr lang="en-US" altLang="zh-CN" sz="3200" b="1" dirty="0">
                <a:latin typeface="Times New Roman" panose="02020603050405020304" pitchFamily="18" charset="0"/>
                <a:ea typeface="华文中宋" pitchFamily="2" charset="-122"/>
              </a:rPr>
              <a:t>       </a:t>
            </a:r>
            <a:r>
              <a:rPr lang="zh-CN" altLang="en-US" sz="3200" b="1" dirty="0">
                <a:latin typeface="Times New Roman" panose="02020603050405020304" pitchFamily="18" charset="0"/>
                <a:ea typeface="华文中宋" pitchFamily="2" charset="-122"/>
              </a:rPr>
              <a:t>深刻地反映了帝国主义的渗透、侵略和封建统治的荒淫、腐败所造成的农民破产，市民贫困和社会黑暗。表明了中国封建社会的末日将临。</a:t>
            </a:r>
            <a:endParaRPr lang="zh-CN" altLang="en-US" sz="3200" b="1" dirty="0">
              <a:latin typeface="Times New Roman" panose="02020603050405020304" pitchFamily="18" charset="0"/>
              <a:ea typeface="华文中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dissolve">
                                      <p:cBhvr>
                                        <p:cTn id="7" dur="500"/>
                                        <p:tgtEl>
                                          <p:spTgt spid="8499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4995"/>
                                        </p:tgtEl>
                                        <p:attrNameLst>
                                          <p:attrName>style.visibility</p:attrName>
                                        </p:attrNameLst>
                                      </p:cBhvr>
                                      <p:to>
                                        <p:strVal val="visible"/>
                                      </p:to>
                                    </p:set>
                                    <p:anim to="" calcmode="lin" valueType="num">
                                      <p:cBhvr>
                                        <p:cTn id="12" dur="1" fill="hold"/>
                                        <p:tgtEl>
                                          <p:spTgt spid="84995"/>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Text Box 2"/>
          <p:cNvSpPr txBox="1">
            <a:spLocks noChangeArrowheads="1"/>
          </p:cNvSpPr>
          <p:nvPr/>
        </p:nvSpPr>
        <p:spPr bwMode="auto">
          <a:xfrm>
            <a:off x="684213" y="381000"/>
            <a:ext cx="7775575" cy="641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Char char="Ø"/>
              <a:defRPr/>
            </a:pPr>
            <a:r>
              <a:rPr kumimoji="0" lang="en-US" altLang="zh-CN" sz="3600" b="1" i="0" u="none" strike="noStrike" kern="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3600" b="1" i="0" u="none" strike="noStrike" kern="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rPr>
              <a:t>茶馆</a:t>
            </a:r>
            <a:r>
              <a:rPr kumimoji="0" lang="en-US" altLang="zh-CN" sz="3600" b="1" i="0" u="none" strike="noStrike" kern="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3600" b="1" i="0" u="none" strike="noStrike" kern="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rPr>
              <a:t>在结构上有些什么特点？</a:t>
            </a:r>
            <a:endParaRPr kumimoji="0" lang="zh-CN" altLang="en-US" sz="3600" b="1" i="0" u="none" strike="noStrike" kern="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98307" name="Text Box 3"/>
          <p:cNvSpPr txBox="1">
            <a:spLocks noChangeArrowheads="1"/>
          </p:cNvSpPr>
          <p:nvPr/>
        </p:nvSpPr>
        <p:spPr bwMode="auto">
          <a:xfrm>
            <a:off x="533400" y="1295400"/>
            <a:ext cx="8153400" cy="600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1" lang="en-US" altLang="zh-CN" sz="5400" b="0" i="0" u="none" strike="noStrike" kern="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1" lang="en-US" altLang="zh-CN" sz="4800" b="0" i="0" u="none" strike="noStrike" kern="0" cap="none" spc="0" normalizeH="0" baseline="0" noProof="0" dirty="0" smtClean="0">
                <a:ln>
                  <a:noFill/>
                </a:ln>
                <a:solidFill>
                  <a:schemeClr val="tx1"/>
                </a:solidFill>
                <a:effectLst/>
                <a:uLnTx/>
                <a:uFillTx/>
                <a:latin typeface="华文中宋" pitchFamily="2" charset="-122"/>
                <a:ea typeface="华文中宋" pitchFamily="2" charset="-122"/>
                <a:cs typeface="+mn-cs"/>
              </a:rPr>
              <a:t>《</a:t>
            </a:r>
            <a:r>
              <a:rPr kumimoji="1" lang="zh-CN" altLang="en-US" sz="4800" b="0" i="0" u="none" strike="noStrike" kern="0" cap="none" spc="0" normalizeH="0" baseline="0" noProof="0" dirty="0" smtClean="0">
                <a:ln>
                  <a:noFill/>
                </a:ln>
                <a:solidFill>
                  <a:schemeClr val="tx1"/>
                </a:solidFill>
                <a:effectLst/>
                <a:uLnTx/>
                <a:uFillTx/>
                <a:latin typeface="华文中宋" pitchFamily="2" charset="-122"/>
                <a:ea typeface="华文中宋" pitchFamily="2" charset="-122"/>
                <a:cs typeface="+mn-cs"/>
              </a:rPr>
              <a:t>茶馆</a:t>
            </a:r>
            <a:r>
              <a:rPr kumimoji="1" lang="en-US" altLang="zh-CN" sz="4800" b="0" i="0" u="none" strike="noStrike" kern="0" cap="none" spc="0" normalizeH="0" baseline="0" noProof="0" dirty="0" smtClean="0">
                <a:ln>
                  <a:noFill/>
                </a:ln>
                <a:solidFill>
                  <a:schemeClr val="tx1"/>
                </a:solidFill>
                <a:effectLst/>
                <a:uLnTx/>
                <a:uFillTx/>
                <a:latin typeface="华文中宋" pitchFamily="2" charset="-122"/>
                <a:ea typeface="华文中宋" pitchFamily="2" charset="-122"/>
                <a:cs typeface="+mn-cs"/>
              </a:rPr>
              <a:t>》</a:t>
            </a:r>
            <a:r>
              <a:rPr kumimoji="1" lang="zh-CN" altLang="en-US" sz="4800" b="0" i="0" u="none" strike="noStrike" kern="0" cap="none" spc="0" normalizeH="0" baseline="0" noProof="0" dirty="0" smtClean="0">
                <a:ln>
                  <a:noFill/>
                </a:ln>
                <a:solidFill>
                  <a:schemeClr val="tx1"/>
                </a:solidFill>
                <a:effectLst/>
                <a:uLnTx/>
                <a:uFillTx/>
                <a:latin typeface="华文中宋" pitchFamily="2" charset="-122"/>
                <a:ea typeface="华文中宋" pitchFamily="2" charset="-122"/>
                <a:cs typeface="+mn-cs"/>
              </a:rPr>
              <a:t>的戏剧结构是独特的，称为</a:t>
            </a:r>
            <a:r>
              <a:rPr kumimoji="1" lang="zh-CN" altLang="en-US" sz="4800" b="0" i="0" u="none" strike="noStrike" kern="0" cap="none" spc="0" normalizeH="0" baseline="0" noProof="0" dirty="0" smtClean="0">
                <a:ln>
                  <a:noFill/>
                </a:ln>
                <a:solidFill>
                  <a:srgbClr val="FF0000"/>
                </a:solidFill>
                <a:effectLst/>
                <a:uLnTx/>
                <a:uFillTx/>
                <a:latin typeface="Times New Roman" panose="02020603050405020304" pitchFamily="18" charset="0"/>
                <a:ea typeface="华文中宋" pitchFamily="2" charset="-122"/>
                <a:cs typeface="+mn-cs"/>
              </a:rPr>
              <a:t>“</a:t>
            </a:r>
            <a:r>
              <a:rPr kumimoji="1" lang="zh-CN" altLang="en-US" sz="4800" b="0" i="0" u="none" strike="noStrike" kern="0" cap="none" spc="0" normalizeH="0" baseline="0" noProof="0" dirty="0" smtClean="0">
                <a:ln>
                  <a:noFill/>
                </a:ln>
                <a:solidFill>
                  <a:srgbClr val="FF0000"/>
                </a:solidFill>
                <a:effectLst/>
                <a:uLnTx/>
                <a:uFillTx/>
                <a:latin typeface="华文中宋" pitchFamily="2" charset="-122"/>
                <a:ea typeface="华文中宋" pitchFamily="2" charset="-122"/>
                <a:cs typeface="+mn-cs"/>
              </a:rPr>
              <a:t>图卷戏</a:t>
            </a:r>
            <a:r>
              <a:rPr kumimoji="1" lang="zh-CN" altLang="en-US" sz="4800" b="0" i="0" u="none" strike="noStrike" kern="0" cap="none" spc="0" normalizeH="0" baseline="0" noProof="0" dirty="0" smtClean="0">
                <a:ln>
                  <a:noFill/>
                </a:ln>
                <a:solidFill>
                  <a:schemeClr val="tx1"/>
                </a:solidFill>
                <a:effectLst/>
                <a:uLnTx/>
                <a:uFillTx/>
                <a:latin typeface="Times New Roman" panose="02020603050405020304" pitchFamily="18" charset="0"/>
                <a:ea typeface="华文中宋" pitchFamily="2" charset="-122"/>
                <a:cs typeface="+mn-cs"/>
              </a:rPr>
              <a:t>”</a:t>
            </a:r>
            <a:r>
              <a:rPr kumimoji="1" lang="zh-CN" altLang="en-US" sz="4800" b="0" i="0" u="none" strike="noStrike" kern="0" cap="none" spc="0" normalizeH="0" baseline="0" noProof="0" dirty="0" smtClean="0">
                <a:ln>
                  <a:noFill/>
                </a:ln>
                <a:solidFill>
                  <a:schemeClr val="tx1"/>
                </a:solidFill>
                <a:effectLst/>
                <a:uLnTx/>
                <a:uFillTx/>
                <a:latin typeface="华文中宋" pitchFamily="2" charset="-122"/>
                <a:ea typeface="华文中宋" pitchFamily="2" charset="-122"/>
                <a:cs typeface="+mn-cs"/>
              </a:rPr>
              <a:t>，或者叫</a:t>
            </a:r>
            <a:r>
              <a:rPr kumimoji="1" lang="zh-CN" altLang="en-US" sz="4800" b="0" i="0" u="none" strike="noStrike" kern="0" cap="none" spc="0" normalizeH="0" baseline="0" noProof="0" dirty="0" smtClean="0">
                <a:ln>
                  <a:noFill/>
                </a:ln>
                <a:solidFill>
                  <a:srgbClr val="FF0000"/>
                </a:solidFill>
                <a:effectLst/>
                <a:uLnTx/>
                <a:uFillTx/>
                <a:latin typeface="Times New Roman" panose="02020603050405020304" pitchFamily="18" charset="0"/>
                <a:ea typeface="华文中宋" pitchFamily="2" charset="-122"/>
                <a:cs typeface="+mn-cs"/>
              </a:rPr>
              <a:t>“</a:t>
            </a:r>
            <a:r>
              <a:rPr kumimoji="1" lang="zh-CN" altLang="en-US" sz="4800" b="0" i="0" u="none" strike="noStrike" kern="0" cap="none" spc="0" normalizeH="0" baseline="0" noProof="0" dirty="0" smtClean="0">
                <a:ln>
                  <a:noFill/>
                </a:ln>
                <a:solidFill>
                  <a:srgbClr val="FF0000"/>
                </a:solidFill>
                <a:effectLst/>
                <a:uLnTx/>
                <a:uFillTx/>
                <a:latin typeface="华文中宋" pitchFamily="2" charset="-122"/>
                <a:ea typeface="华文中宋" pitchFamily="2" charset="-122"/>
                <a:cs typeface="+mn-cs"/>
              </a:rPr>
              <a:t>卷轴式</a:t>
            </a:r>
            <a:r>
              <a:rPr kumimoji="1" lang="zh-CN" altLang="en-US" sz="4800" b="0" i="0" u="none" strike="noStrike" kern="0" cap="none" spc="0" normalizeH="0" baseline="0" noProof="0" dirty="0" smtClean="0">
                <a:ln>
                  <a:noFill/>
                </a:ln>
                <a:solidFill>
                  <a:srgbClr val="FF0000"/>
                </a:solidFill>
                <a:effectLst/>
                <a:uLnTx/>
                <a:uFillTx/>
                <a:latin typeface="Times New Roman" panose="02020603050405020304" pitchFamily="18" charset="0"/>
                <a:ea typeface="华文中宋" pitchFamily="2" charset="-122"/>
                <a:cs typeface="+mn-cs"/>
              </a:rPr>
              <a:t>”</a:t>
            </a:r>
            <a:r>
              <a:rPr kumimoji="1" lang="zh-CN" altLang="en-US" sz="4800" b="0" i="0" u="none" strike="noStrike" kern="0" cap="none" spc="0" normalizeH="0" baseline="0" noProof="0" dirty="0" smtClean="0">
                <a:ln>
                  <a:noFill/>
                </a:ln>
                <a:solidFill>
                  <a:schemeClr val="tx1"/>
                </a:solidFill>
                <a:effectLst/>
                <a:uLnTx/>
                <a:uFillTx/>
                <a:latin typeface="华文中宋" pitchFamily="2" charset="-122"/>
                <a:ea typeface="华文中宋" pitchFamily="2" charset="-122"/>
                <a:cs typeface="+mn-cs"/>
              </a:rPr>
              <a:t>的平面结构。作品没有一个完整的情节线索，没有贯穿始终的矛盾冲突， 而是以众多人物的活动带动情节的发展。</a:t>
            </a:r>
            <a:endParaRPr kumimoji="1" lang="zh-CN" altLang="en-US" sz="4800" b="0" i="0" u="none" strike="noStrike" kern="0" cap="none" spc="0" normalizeH="0" baseline="0" noProof="0" dirty="0" smtClean="0">
              <a:ln>
                <a:noFill/>
              </a:ln>
              <a:solidFill>
                <a:schemeClr val="tx1"/>
              </a:solidFill>
              <a:effectLst/>
              <a:uLnTx/>
              <a:uFillTx/>
              <a:latin typeface="华文中宋" pitchFamily="2" charset="-122"/>
              <a:ea typeface="华文中宋" pitchFamily="2" charset="-122"/>
              <a:cs typeface="+mn-cs"/>
            </a:endParaRPr>
          </a:p>
          <a:p>
            <a:pPr marL="0" marR="0" lvl="0" indent="0" algn="l" defTabSz="914400" rtl="0" eaLnBrk="1" fontAlgn="auto" latinLnBrk="0" hangingPunct="1">
              <a:lnSpc>
                <a:spcPct val="100000"/>
              </a:lnSpc>
              <a:spcBef>
                <a:spcPct val="50000"/>
              </a:spcBef>
              <a:spcAft>
                <a:spcPts val="0"/>
              </a:spcAft>
              <a:buClrTx/>
              <a:buSzTx/>
              <a:buFontTx/>
              <a:buNone/>
              <a:defRPr/>
            </a:pPr>
            <a:r>
              <a:rPr kumimoji="1" lang="zh-CN" altLang="en-US" sz="2800" b="0" i="0" u="none" strike="noStrike" kern="0" cap="none" spc="0" normalizeH="0" baseline="0" noProof="0" dirty="0" smtClean="0">
                <a:ln>
                  <a:noFill/>
                </a:ln>
                <a:solidFill>
                  <a:schemeClr val="tx1"/>
                </a:solidFill>
                <a:effectLst/>
                <a:uLnTx/>
                <a:uFillTx/>
                <a:latin typeface="华文中宋" pitchFamily="2" charset="-122"/>
                <a:ea typeface="华文中宋" pitchFamily="2" charset="-122"/>
                <a:cs typeface="+mn-cs"/>
              </a:rPr>
              <a:t>      </a:t>
            </a:r>
            <a:endParaRPr kumimoji="1" lang="zh-CN" altLang="en-US" sz="3200" b="0" i="0" u="none" strike="noStrike" kern="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blinds(horizontal)">
                                      <p:cBhvr>
                                        <p:cTn id="7" dur="500"/>
                                        <p:tgtEl>
                                          <p:spTgt spid="9830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8307"/>
                                        </p:tgtEl>
                                        <p:attrNameLst>
                                          <p:attrName>style.visibility</p:attrName>
                                        </p:attrNameLst>
                                      </p:cBhvr>
                                      <p:to>
                                        <p:strVal val="visible"/>
                                      </p:to>
                                    </p:set>
                                    <p:anim calcmode="lin" valueType="num">
                                      <p:cBhvr>
                                        <p:cTn id="12" dur="500" fill="hold"/>
                                        <p:tgtEl>
                                          <p:spTgt spid="98307"/>
                                        </p:tgtEl>
                                        <p:attrNameLst>
                                          <p:attrName>ppt_w</p:attrName>
                                        </p:attrNameLst>
                                      </p:cBhvr>
                                      <p:tavLst>
                                        <p:tav tm="0">
                                          <p:val>
                                            <p:fltVal val="0.000000"/>
                                          </p:val>
                                        </p:tav>
                                        <p:tav tm="100000">
                                          <p:val>
                                            <p:strVal val="#ppt_w"/>
                                          </p:val>
                                        </p:tav>
                                      </p:tavLst>
                                    </p:anim>
                                    <p:anim calcmode="lin" valueType="num">
                                      <p:cBhvr>
                                        <p:cTn id="13" dur="500" fill="hold"/>
                                        <p:tgtEl>
                                          <p:spTgt spid="98307"/>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nimBg="1"/>
      <p:bldP spid="9830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1378" name="Rectangle 2"/>
          <p:cNvSpPr>
            <a:spLocks noGrp="1"/>
          </p:cNvSpPr>
          <p:nvPr>
            <p:ph type="title"/>
          </p:nvPr>
        </p:nvSpPr>
        <p:spPr>
          <a:xfrm>
            <a:off x="468313" y="450850"/>
            <a:ext cx="7775575" cy="814388"/>
          </a:xfrm>
          <a:solidFill>
            <a:srgbClr val="FFFF99">
              <a:alpha val="100000"/>
            </a:srgbClr>
          </a:solidFill>
          <a:ln/>
        </p:spPr>
        <p:txBody>
          <a:bodyPr vert="horz" wrap="square" lIns="91440" tIns="45720" rIns="91440" bIns="45720" anchor="ctr" anchorCtr="0"/>
          <a:p>
            <a:pPr eaLnBrk="1" hangingPunct="1">
              <a:buFont typeface="Wingdings" panose="05000000000000000000" pitchFamily="2" charset="2"/>
              <a:buChar char="Ø"/>
            </a:pPr>
            <a:r>
              <a:rPr lang="en-US" altLang="zh-CN" sz="4000" b="1" dirty="0">
                <a:solidFill>
                  <a:srgbClr val="FF0000"/>
                </a:solidFill>
                <a:latin typeface="宋体" panose="02010600030101010101" pitchFamily="2" charset="-122"/>
                <a:ea typeface="宋体" panose="02010600030101010101" pitchFamily="2" charset="-122"/>
              </a:rPr>
              <a:t>《</a:t>
            </a:r>
            <a:r>
              <a:rPr lang="zh-CN" altLang="en-US" sz="3600" b="1" dirty="0">
                <a:solidFill>
                  <a:srgbClr val="FF0000"/>
                </a:solidFill>
                <a:latin typeface="宋体" panose="02010600030101010101" pitchFamily="2" charset="-122"/>
                <a:ea typeface="宋体" panose="02010600030101010101" pitchFamily="2" charset="-122"/>
              </a:rPr>
              <a:t>茶馆</a:t>
            </a:r>
            <a:r>
              <a:rPr lang="en-US" altLang="zh-CN" sz="3600" b="1" dirty="0">
                <a:solidFill>
                  <a:srgbClr val="FF0000"/>
                </a:solidFill>
                <a:latin typeface="宋体" panose="02010600030101010101" pitchFamily="2" charset="-122"/>
                <a:ea typeface="宋体" panose="02010600030101010101" pitchFamily="2" charset="-122"/>
              </a:rPr>
              <a:t>》</a:t>
            </a:r>
            <a:r>
              <a:rPr lang="zh-CN" altLang="en-US" sz="3600" b="1" dirty="0">
                <a:solidFill>
                  <a:srgbClr val="FF0000"/>
                </a:solidFill>
                <a:latin typeface="宋体" panose="02010600030101010101" pitchFamily="2" charset="-122"/>
                <a:ea typeface="宋体" panose="02010600030101010101" pitchFamily="2" charset="-122"/>
              </a:rPr>
              <a:t>的语言有些什么特点？</a:t>
            </a:r>
            <a:endParaRPr lang="zh-CN" altLang="en-US" sz="3600" b="1" dirty="0">
              <a:solidFill>
                <a:srgbClr val="FF0000"/>
              </a:solidFill>
              <a:latin typeface="宋体" panose="02010600030101010101" pitchFamily="2" charset="-122"/>
              <a:ea typeface="宋体" panose="02010600030101010101" pitchFamily="2" charset="-122"/>
            </a:endParaRPr>
          </a:p>
        </p:txBody>
      </p:sp>
      <p:sp>
        <p:nvSpPr>
          <p:cNvPr id="101379" name="Rectangle 3"/>
          <p:cNvSpPr>
            <a:spLocks noGrp="1"/>
          </p:cNvSpPr>
          <p:nvPr>
            <p:ph idx="1" hasCustomPrompt="1"/>
          </p:nvPr>
        </p:nvSpPr>
        <p:spPr>
          <a:xfrm>
            <a:off x="0" y="5410200"/>
            <a:ext cx="8839200" cy="1447800"/>
          </a:xfrm>
          <a:ln/>
        </p:spPr>
        <p:txBody>
          <a:bodyPr vert="horz" wrap="square" lIns="91440" tIns="45720" rIns="91440" bIns="45720" anchor="t" anchorCtr="0"/>
          <a:p>
            <a:pPr eaLnBrk="1" hangingPunct="1">
              <a:buFontTx/>
              <a:buNone/>
            </a:pPr>
            <a:r>
              <a:rPr lang="en-US" altLang="zh-CN" sz="2400" b="1" dirty="0">
                <a:solidFill>
                  <a:srgbClr val="FF0000"/>
                </a:solidFill>
                <a:ea typeface="宋体" panose="02010600030101010101" pitchFamily="2" charset="-122"/>
              </a:rPr>
              <a:t>           </a:t>
            </a:r>
            <a:r>
              <a:rPr lang="zh-CN" altLang="en-US" sz="2400" b="1" dirty="0">
                <a:solidFill>
                  <a:srgbClr val="FF0000"/>
                </a:solidFill>
                <a:latin typeface="隶书" pitchFamily="49" charset="-122"/>
                <a:ea typeface="隶书" pitchFamily="49" charset="-122"/>
              </a:rPr>
              <a:t>作者把对黑暗社会的讽刺、批判与强烈的  爱国热情和对劳动人民的同情联系起来，在微笑中蕴藏着严肃和悲哀，</a:t>
            </a:r>
            <a:r>
              <a:rPr lang="zh-CN" altLang="en-US" sz="2400" b="1" dirty="0">
                <a:latin typeface="隶书" pitchFamily="49" charset="-122"/>
                <a:ea typeface="隶书" pitchFamily="49" charset="-122"/>
              </a:rPr>
              <a:t>寓庄于谐</a:t>
            </a:r>
            <a:r>
              <a:rPr lang="zh-CN" altLang="en-US" sz="2400" b="1" dirty="0">
                <a:solidFill>
                  <a:srgbClr val="FF0000"/>
                </a:solidFill>
                <a:latin typeface="隶书" pitchFamily="49" charset="-122"/>
                <a:ea typeface="隶书" pitchFamily="49" charset="-122"/>
              </a:rPr>
              <a:t>的幽默风格，给读者留下了深长的回味和思考。</a:t>
            </a:r>
            <a:endParaRPr lang="zh-CN" altLang="en-US" sz="2400" b="1" dirty="0">
              <a:solidFill>
                <a:srgbClr val="FF0000"/>
              </a:solidFill>
              <a:latin typeface="隶书" pitchFamily="49" charset="-122"/>
              <a:ea typeface="隶书" pitchFamily="49" charset="-122"/>
            </a:endParaRPr>
          </a:p>
        </p:txBody>
      </p:sp>
      <p:sp>
        <p:nvSpPr>
          <p:cNvPr id="101380" name="Text Box 4"/>
          <p:cNvSpPr txBox="1">
            <a:spLocks noChangeArrowheads="1"/>
          </p:cNvSpPr>
          <p:nvPr/>
        </p:nvSpPr>
        <p:spPr bwMode="auto">
          <a:xfrm>
            <a:off x="533400" y="1295400"/>
            <a:ext cx="8458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0" cap="none" spc="0" normalizeH="0" baseline="0" noProof="0" dirty="0" smtClean="0">
                <a:ln>
                  <a:noFill/>
                </a:ln>
                <a:solidFill>
                  <a:srgbClr val="003399"/>
                </a:solidFill>
                <a:effectLst/>
                <a:uLnTx/>
                <a:uFillTx/>
                <a:latin typeface="Arial" panose="020B0604020202020204" pitchFamily="34" charset="0"/>
                <a:ea typeface="宋体" panose="02010600030101010101" pitchFamily="2" charset="-122"/>
                <a:cs typeface="+mn-cs"/>
              </a:rPr>
              <a:t>生动幽默，生活化的语言：</a:t>
            </a:r>
            <a:endParaRPr kumimoji="1" lang="zh-CN" altLang="en-US" sz="2400" b="1" i="0" u="none" strike="noStrike" kern="0" cap="none" spc="0" normalizeH="0" baseline="0" noProof="0" dirty="0" smtClean="0">
              <a:ln>
                <a:noFill/>
              </a:ln>
              <a:solidFill>
                <a:srgbClr val="0033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0" cap="none" spc="0" normalizeH="0" baseline="0" noProof="0" dirty="0" smtClean="0">
                <a:ln>
                  <a:noFill/>
                </a:ln>
                <a:solidFill>
                  <a:srgbClr val="003399"/>
                </a:solidFill>
                <a:effectLst/>
                <a:uLnTx/>
                <a:uFillTx/>
                <a:latin typeface="Arial" panose="020B0604020202020204" pitchFamily="34" charset="0"/>
                <a:ea typeface="宋体" panose="02010600030101010101" pitchFamily="2" charset="-122"/>
                <a:cs typeface="+mn-cs"/>
              </a:rPr>
              <a:t>    没有生活、即没有活的语言。我有一些旧社会的生活经验，我认识茶馆里那些小人物。我知道他们作什么，所以也知道他们说什么。以此为基础，我再给这里夸大一些，那里润色一下，人物的台词即成为他们自己的，而又是我的。唐铁嘴说：“已断了大烟，改抽白面了。”这的确是他自己的话。他是个无耻的人。下面的：“大英帝国的香烟，日本的白面，两大强国伺候我一个人，福气不小吧</a:t>
            </a:r>
            <a:r>
              <a:rPr kumimoji="1" lang="en-US" altLang="zh-CN" sz="2400" b="1" i="0" u="none" strike="noStrike" kern="0" cap="none" spc="0" normalizeH="0" baseline="0" noProof="0" dirty="0" smtClean="0">
                <a:ln>
                  <a:noFill/>
                </a:ln>
                <a:solidFill>
                  <a:srgbClr val="003399"/>
                </a:solidFill>
                <a:effectLst/>
                <a:uLnTx/>
                <a:uFillTx/>
                <a:latin typeface="Arial" panose="020B0604020202020204" pitchFamily="34" charset="0"/>
                <a:ea typeface="宋体" panose="02010600030101010101" pitchFamily="2" charset="-122"/>
                <a:cs typeface="+mn-cs"/>
              </a:rPr>
              <a:t>?”</a:t>
            </a:r>
            <a:r>
              <a:rPr kumimoji="1" lang="zh-CN" altLang="en-US" sz="2400" b="1" i="0" u="none" strike="noStrike" kern="0" cap="none" spc="0" normalizeH="0" baseline="0" noProof="0" dirty="0" smtClean="0">
                <a:ln>
                  <a:noFill/>
                </a:ln>
                <a:solidFill>
                  <a:srgbClr val="003399"/>
                </a:solidFill>
                <a:effectLst/>
                <a:uLnTx/>
                <a:uFillTx/>
                <a:latin typeface="Arial" panose="020B0604020202020204" pitchFamily="34" charset="0"/>
                <a:ea typeface="宋体" panose="02010600030101010101" pitchFamily="2" charset="-122"/>
                <a:cs typeface="+mn-cs"/>
              </a:rPr>
              <a:t>便是我叫他说的了。一个这么无耻的人可以说这么无耻的话，在情理中。同时，我叫他说出那时代帝国主义是多么狠毒，既拿走我们的钱、还要我们的命</a:t>
            </a:r>
            <a:r>
              <a:rPr kumimoji="1" lang="en-US" altLang="zh-CN" sz="2400" b="1" i="0" u="none" strike="noStrike" kern="0" cap="none" spc="0" normalizeH="0" baseline="0" noProof="0" dirty="0" smtClean="0">
                <a:ln>
                  <a:noFill/>
                </a:ln>
                <a:solidFill>
                  <a:srgbClr val="003399"/>
                </a:solidFill>
                <a:effectLst/>
                <a:uLnTx/>
                <a:uFillTx/>
                <a:latin typeface="Arial" panose="020B0604020202020204" pitchFamily="34" charset="0"/>
                <a:ea typeface="宋体" panose="02010600030101010101" pitchFamily="2" charset="-122"/>
                <a:cs typeface="+mn-cs"/>
              </a:rPr>
              <a:t>!</a:t>
            </a:r>
            <a:endParaRPr kumimoji="1" lang="en-US" altLang="zh-CN" sz="2400" b="1" i="0" u="none" strike="noStrike" kern="0" cap="none" spc="0" normalizeH="0" baseline="0" noProof="0" dirty="0" smtClean="0">
              <a:ln>
                <a:noFill/>
              </a:ln>
              <a:solidFill>
                <a:srgbClr val="0033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400" b="1" i="0" u="none" strike="noStrike" kern="0" cap="none" spc="0" normalizeH="0" baseline="0" noProof="0" dirty="0" smtClean="0">
                <a:ln>
                  <a:noFill/>
                </a:ln>
                <a:solidFill>
                  <a:srgbClr val="003399"/>
                </a:solidFill>
                <a:effectLst/>
                <a:uLnTx/>
                <a:uFillTx/>
                <a:latin typeface="Arial" panose="020B0604020202020204" pitchFamily="34" charset="0"/>
                <a:ea typeface="宋体" panose="02010600030101010101" pitchFamily="2" charset="-122"/>
                <a:cs typeface="+mn-cs"/>
              </a:rPr>
              <a:t>    </a:t>
            </a:r>
            <a:r>
              <a:rPr kumimoji="1" lang="zh-CN" altLang="en-US" sz="2400" b="1" i="0" u="none" strike="noStrike" kern="0" cap="none" spc="0" normalizeH="0" baseline="0" noProof="0" dirty="0" smtClean="0">
                <a:ln>
                  <a:noFill/>
                </a:ln>
                <a:solidFill>
                  <a:srgbClr val="003399"/>
                </a:solidFill>
                <a:effectLst/>
                <a:uLnTx/>
                <a:uFillTx/>
                <a:latin typeface="Arial" panose="020B0604020202020204" pitchFamily="34" charset="0"/>
                <a:ea typeface="宋体" panose="02010600030101010101" pitchFamily="2" charset="-122"/>
                <a:cs typeface="+mn-cs"/>
              </a:rPr>
              <a:t>通俗但不低俗，幽默但不肤浅</a:t>
            </a:r>
            <a:endParaRPr kumimoji="1" lang="zh-CN" altLang="en-US" sz="2400" b="1" i="0" u="none" strike="noStrike" kern="0" cap="none" spc="0" normalizeH="0" baseline="0" noProof="0" dirty="0" smtClean="0">
              <a:ln>
                <a:noFill/>
              </a:ln>
              <a:solidFill>
                <a:srgbClr val="00339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wipe(up)">
                                      <p:cBhvr>
                                        <p:cTn id="7" dur="500"/>
                                        <p:tgtEl>
                                          <p:spTgt spid="1013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1380"/>
                                        </p:tgtEl>
                                        <p:attrNameLst>
                                          <p:attrName>style.visibility</p:attrName>
                                        </p:attrNameLst>
                                      </p:cBhvr>
                                      <p:to>
                                        <p:strVal val="visible"/>
                                      </p:to>
                                    </p:set>
                                    <p:anim calcmode="lin" valueType="num">
                                      <p:cBhvr additive="base">
                                        <p:cTn id="12" dur="500" fill="hold"/>
                                        <p:tgtEl>
                                          <p:spTgt spid="101380"/>
                                        </p:tgtEl>
                                        <p:attrNameLst>
                                          <p:attrName>ppt_x</p:attrName>
                                        </p:attrNameLst>
                                      </p:cBhvr>
                                      <p:tavLst>
                                        <p:tav tm="0">
                                          <p:val>
                                            <p:strVal val="#ppt_x"/>
                                          </p:val>
                                        </p:tav>
                                        <p:tav tm="100000">
                                          <p:val>
                                            <p:strVal val="#ppt_x"/>
                                          </p:val>
                                        </p:tav>
                                      </p:tavLst>
                                    </p:anim>
                                    <p:anim calcmode="lin" valueType="num">
                                      <p:cBhvr additive="base">
                                        <p:cTn id="13" dur="500" fill="hold"/>
                                        <p:tgtEl>
                                          <p:spTgt spid="10138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1379">
                                            <p:txEl>
                                              <p:charRg st="0" end="88"/>
                                            </p:txEl>
                                          </p:spTgt>
                                        </p:tgtEl>
                                        <p:attrNameLst>
                                          <p:attrName>style.visibility</p:attrName>
                                        </p:attrNameLst>
                                      </p:cBhvr>
                                      <p:to>
                                        <p:strVal val="visible"/>
                                      </p:to>
                                    </p:set>
                                    <p:anim calcmode="lin" valueType="num">
                                      <p:cBhvr additive="base">
                                        <p:cTn id="18" dur="500" fill="hold"/>
                                        <p:tgtEl>
                                          <p:spTgt spid="101379">
                                            <p:txEl>
                                              <p:charRg st="0" end="88"/>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1379">
                                            <p:txEl>
                                              <p:charRg st="0" end="8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p:bldP spid="101379" grpId="0" build="p"/>
      <p:bldP spid="1013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3426" name="Rectangle 2"/>
          <p:cNvSpPr>
            <a:spLocks noGrp="1"/>
          </p:cNvSpPr>
          <p:nvPr>
            <p:ph idx="1" hasCustomPrompt="1"/>
          </p:nvPr>
        </p:nvSpPr>
        <p:spPr>
          <a:xfrm>
            <a:off x="395288" y="1412875"/>
            <a:ext cx="8229600" cy="3768725"/>
          </a:xfrm>
          <a:ln/>
        </p:spPr>
        <p:txBody>
          <a:bodyPr vert="horz" wrap="square" lIns="91440" tIns="45720" rIns="91440" bIns="45720" anchor="t" anchorCtr="0"/>
          <a:p>
            <a:pPr marL="0" indent="714375" algn="just" eaLnBrk="1" hangingPunct="1">
              <a:lnSpc>
                <a:spcPct val="110000"/>
              </a:lnSpc>
              <a:buNone/>
            </a:pPr>
            <a:r>
              <a:rPr lang="en-US" altLang="zh-CN" sz="2800" dirty="0">
                <a:ea typeface="宋体" panose="02010600030101010101" pitchFamily="2" charset="-122"/>
              </a:rPr>
              <a:t> </a:t>
            </a:r>
            <a:r>
              <a:rPr lang="en-US" altLang="zh-CN" sz="2400" b="1" dirty="0">
                <a:ea typeface="宋体" panose="02010600030101010101" pitchFamily="2" charset="-122"/>
              </a:rPr>
              <a:t>1</a:t>
            </a:r>
            <a:r>
              <a:rPr lang="zh-CN" altLang="en-US" sz="2400" b="1" dirty="0">
                <a:ea typeface="宋体" panose="02010600030101010101" pitchFamily="2" charset="-122"/>
              </a:rPr>
              <a:t>、用人物生活的变迁反映社会的变迁</a:t>
            </a:r>
            <a:endParaRPr lang="zh-CN" altLang="en-US" sz="2400" b="1" dirty="0">
              <a:ea typeface="宋体" panose="02010600030101010101" pitchFamily="2" charset="-122"/>
            </a:endParaRPr>
          </a:p>
          <a:p>
            <a:pPr marL="0" indent="714375" algn="just" eaLnBrk="1" hangingPunct="1">
              <a:lnSpc>
                <a:spcPct val="110000"/>
              </a:lnSpc>
              <a:buNone/>
            </a:pPr>
            <a:r>
              <a:rPr lang="zh-CN" altLang="en-US" sz="2400" b="1" dirty="0">
                <a:ea typeface="宋体" panose="02010600030101010101" pitchFamily="2" charset="-122"/>
              </a:rPr>
              <a:t> </a:t>
            </a:r>
            <a:r>
              <a:rPr lang="en-US" altLang="zh-CN" sz="2400" b="1" dirty="0">
                <a:ea typeface="宋体" panose="02010600030101010101" pitchFamily="2" charset="-122"/>
              </a:rPr>
              <a:t>2</a:t>
            </a:r>
            <a:r>
              <a:rPr lang="zh-CN" altLang="en-US" sz="2400" b="1" dirty="0">
                <a:ea typeface="宋体" panose="02010600030101010101" pitchFamily="2" charset="-122"/>
              </a:rPr>
              <a:t>、小茶馆影射大社会</a:t>
            </a:r>
            <a:endParaRPr lang="zh-CN" altLang="en-US" sz="2400" b="1" dirty="0">
              <a:ea typeface="宋体" panose="02010600030101010101" pitchFamily="2" charset="-122"/>
            </a:endParaRPr>
          </a:p>
          <a:p>
            <a:pPr marL="0" indent="714375" algn="just" eaLnBrk="1" hangingPunct="1">
              <a:lnSpc>
                <a:spcPct val="110000"/>
              </a:lnSpc>
              <a:buNone/>
            </a:pPr>
            <a:r>
              <a:rPr lang="zh-CN" altLang="en-US" sz="2400" b="1" dirty="0">
                <a:ea typeface="宋体" panose="02010600030101010101" pitchFamily="2" charset="-122"/>
              </a:rPr>
              <a:t>并非以一个人为中心，每个人都在做自己的事，说自己的话，他们之间并不存在直接的、具体的、针锋相对的冲突，人物与茶馆的兴衰没有直接关系，但作者把矛盾的焦点直接指向那个旧时代，人物与人物之间每一个小的冲突都暗示了人民与时代的冲突。</a:t>
            </a:r>
            <a:endParaRPr lang="zh-CN" altLang="en-US" sz="2400" b="1" dirty="0">
              <a:ea typeface="宋体" panose="02010600030101010101" pitchFamily="2" charset="-122"/>
            </a:endParaRPr>
          </a:p>
          <a:p>
            <a:pPr marL="0" indent="714375" algn="just" eaLnBrk="1" hangingPunct="1">
              <a:lnSpc>
                <a:spcPct val="110000"/>
              </a:lnSpc>
              <a:buNone/>
            </a:pPr>
            <a:r>
              <a:rPr lang="zh-CN" altLang="en-US" sz="2400" b="1" dirty="0">
                <a:ea typeface="宋体" panose="02010600030101010101" pitchFamily="2" charset="-122"/>
              </a:rPr>
              <a:t>道是“莫谈国事”，却没有一个画面不和国事联系。</a:t>
            </a:r>
            <a:endParaRPr lang="zh-CN" altLang="en-US" sz="2400" b="1" dirty="0">
              <a:ea typeface="宋体" panose="02010600030101010101" pitchFamily="2" charset="-122"/>
            </a:endParaRPr>
          </a:p>
        </p:txBody>
      </p:sp>
      <p:sp>
        <p:nvSpPr>
          <p:cNvPr id="103427" name="Text Box 3"/>
          <p:cNvSpPr txBox="1">
            <a:spLocks noChangeArrowheads="1"/>
          </p:cNvSpPr>
          <p:nvPr/>
        </p:nvSpPr>
        <p:spPr bwMode="auto">
          <a:xfrm>
            <a:off x="971550" y="333375"/>
            <a:ext cx="6480175" cy="9144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fontAlgn="auto" hangingPunct="1">
              <a:spcBef>
                <a:spcPct val="50000"/>
              </a:spcBef>
              <a:spcAft>
                <a:spcPts val="0"/>
              </a:spcAft>
              <a:buClrTx/>
              <a:buSzTx/>
              <a:buFont typeface="Wingdings" panose="05000000000000000000" pitchFamily="2" charset="2"/>
              <a:buChar char="Ø"/>
              <a:defRPr/>
            </a:pPr>
            <a:r>
              <a:rPr kumimoji="0" lang="zh-CN" altLang="en-US" sz="5400" b="1" kern="0" cap="none" spc="0" normalizeH="0" baseline="0" noProof="0" dirty="0">
                <a:solidFill>
                  <a:srgbClr val="FF3300"/>
                </a:solidFill>
                <a:effectLst>
                  <a:outerShdw blurRad="38100" dist="38100" dir="2700000" algn="tl">
                    <a:srgbClr val="000000"/>
                  </a:outerShdw>
                </a:effectLst>
                <a:latin typeface="Verdana" panose="020B0604030504040204" pitchFamily="34" charset="0"/>
                <a:ea typeface="宋体" panose="02010600030101010101" pitchFamily="2" charset="-122"/>
                <a:cs typeface="+mn-cs"/>
              </a:rPr>
              <a:t>特殊的戏剧冲突</a:t>
            </a:r>
            <a:endParaRPr kumimoji="0" lang="zh-CN" altLang="en-US" sz="5400" b="1" kern="0" cap="none" spc="0" normalizeH="0" baseline="0" noProof="0" dirty="0">
              <a:solidFill>
                <a:srgbClr val="FF3300"/>
              </a:solidFill>
              <a:effectLst>
                <a:outerShdw blurRad="38100" dist="38100" dir="2700000" algn="tl">
                  <a:srgbClr val="000000"/>
                </a:outerShdw>
              </a:effectLst>
              <a:latin typeface="Verdana" panose="020B0604030504040204" pitchFamily="34" charset="0"/>
              <a:ea typeface="宋体" panose="02010600030101010101" pitchFamily="2" charset="-122"/>
              <a:cs typeface="+mn-cs"/>
            </a:endParaRPr>
          </a:p>
        </p:txBody>
      </p:sp>
      <p:sp>
        <p:nvSpPr>
          <p:cNvPr id="103428" name="Text Box 4"/>
          <p:cNvSpPr txBox="1">
            <a:spLocks noChangeArrowheads="1"/>
          </p:cNvSpPr>
          <p:nvPr/>
        </p:nvSpPr>
        <p:spPr bwMode="auto">
          <a:xfrm>
            <a:off x="457200" y="5181600"/>
            <a:ext cx="8229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1" lang="zh-CN" altLang="en-US" sz="3200" b="1" i="0" u="none" strike="noStrike" kern="0" cap="none" spc="0" normalizeH="0" baseline="0" noProof="0" dirty="0" smtClean="0">
                <a:ln>
                  <a:noFill/>
                </a:ln>
                <a:solidFill>
                  <a:schemeClr val="accent2"/>
                </a:solidFill>
                <a:effectLst/>
                <a:uLnTx/>
                <a:uFillTx/>
                <a:latin typeface="Arial" panose="020B0604020202020204" pitchFamily="34" charset="0"/>
                <a:ea typeface="宋体" panose="02010600030101010101" pitchFamily="2" charset="-122"/>
                <a:cs typeface="+mn-cs"/>
              </a:rPr>
              <a:t>深刻地反映了帝国主义的渗透、侵略和封建统治的荒淫、腐败所造成的农民破产，市民贫困和社会黑暗。</a:t>
            </a:r>
            <a:endParaRPr kumimoji="1" lang="zh-CN" altLang="en-US" sz="3200" b="1" i="0" u="none" strike="noStrike" kern="0" cap="none" spc="0" normalizeH="0" baseline="0" noProof="0" dirty="0" smtClean="0">
              <a:ln>
                <a:noFill/>
              </a:ln>
              <a:solidFill>
                <a:schemeClr val="accent2"/>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426">
                                            <p:txEl>
                                              <p:charRg st="0" end="19"/>
                                            </p:txEl>
                                          </p:spTgt>
                                        </p:tgtEl>
                                        <p:attrNameLst>
                                          <p:attrName>style.visibility</p:attrName>
                                        </p:attrNameLst>
                                      </p:cBhvr>
                                      <p:to>
                                        <p:strVal val="visible"/>
                                      </p:to>
                                    </p:set>
                                    <p:animEffect transition="in" filter="fade">
                                      <p:cBhvr>
                                        <p:cTn id="7" dur="2000"/>
                                        <p:tgtEl>
                                          <p:spTgt spid="103426">
                                            <p:txEl>
                                              <p:charRg st="0" end="1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426">
                                            <p:txEl>
                                              <p:charRg st="19" end="31"/>
                                            </p:txEl>
                                          </p:spTgt>
                                        </p:tgtEl>
                                        <p:attrNameLst>
                                          <p:attrName>style.visibility</p:attrName>
                                        </p:attrNameLst>
                                      </p:cBhvr>
                                      <p:to>
                                        <p:strVal val="visible"/>
                                      </p:to>
                                    </p:set>
                                    <p:animEffect transition="in" filter="fade">
                                      <p:cBhvr>
                                        <p:cTn id="12" dur="2000"/>
                                        <p:tgtEl>
                                          <p:spTgt spid="103426">
                                            <p:txEl>
                                              <p:charRg st="19" end="3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426">
                                            <p:txEl>
                                              <p:charRg st="31" end="144"/>
                                            </p:txEl>
                                          </p:spTgt>
                                        </p:tgtEl>
                                        <p:attrNameLst>
                                          <p:attrName>style.visibility</p:attrName>
                                        </p:attrNameLst>
                                      </p:cBhvr>
                                      <p:to>
                                        <p:strVal val="visible"/>
                                      </p:to>
                                    </p:set>
                                    <p:animEffect transition="in" filter="fade">
                                      <p:cBhvr>
                                        <p:cTn id="17" dur="2000"/>
                                        <p:tgtEl>
                                          <p:spTgt spid="103426">
                                            <p:txEl>
                                              <p:charRg st="31" end="14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3426">
                                            <p:txEl>
                                              <p:charRg st="144" end="168"/>
                                            </p:txEl>
                                          </p:spTgt>
                                        </p:tgtEl>
                                        <p:attrNameLst>
                                          <p:attrName>style.visibility</p:attrName>
                                        </p:attrNameLst>
                                      </p:cBhvr>
                                      <p:to>
                                        <p:strVal val="visible"/>
                                      </p:to>
                                    </p:set>
                                    <p:animEffect transition="in" filter="fade">
                                      <p:cBhvr>
                                        <p:cTn id="22" dur="2000"/>
                                        <p:tgtEl>
                                          <p:spTgt spid="103426">
                                            <p:txEl>
                                              <p:charRg st="144" end="16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3427"/>
                                        </p:tgtEl>
                                        <p:attrNameLst>
                                          <p:attrName>style.visibility</p:attrName>
                                        </p:attrNameLst>
                                      </p:cBhvr>
                                      <p:to>
                                        <p:strVal val="visible"/>
                                      </p:to>
                                    </p:set>
                                    <p:animEffect transition="in" filter="blinds(horizontal)">
                                      <p:cBhvr>
                                        <p:cTn id="27" dur="500"/>
                                        <p:tgtEl>
                                          <p:spTgt spid="10342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3428"/>
                                        </p:tgtEl>
                                        <p:attrNameLst>
                                          <p:attrName>style.visibility</p:attrName>
                                        </p:attrNameLst>
                                      </p:cBhvr>
                                      <p:to>
                                        <p:strVal val="visible"/>
                                      </p:to>
                                    </p:set>
                                    <p:anim calcmode="lin" valueType="num">
                                      <p:cBhvr additive="base">
                                        <p:cTn id="32" dur="500" fill="hold"/>
                                        <p:tgtEl>
                                          <p:spTgt spid="103428"/>
                                        </p:tgtEl>
                                        <p:attrNameLst>
                                          <p:attrName>ppt_x</p:attrName>
                                        </p:attrNameLst>
                                      </p:cBhvr>
                                      <p:tavLst>
                                        <p:tav tm="0">
                                          <p:val>
                                            <p:strVal val="#ppt_x"/>
                                          </p:val>
                                        </p:tav>
                                        <p:tav tm="100000">
                                          <p:val>
                                            <p:strVal val="#ppt_x"/>
                                          </p:val>
                                        </p:tav>
                                      </p:tavLst>
                                    </p:anim>
                                    <p:anim calcmode="lin" valueType="num">
                                      <p:cBhvr additive="base">
                                        <p:cTn id="33" dur="500" fill="hold"/>
                                        <p:tgtEl>
                                          <p:spTgt spid="1034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p:bldP spid="103427" grpId="0" animBg="1"/>
      <p:bldP spid="1034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日期占位符 1"/>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84F8E17A-0882-42A4-A90E-131967687423}"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pic>
        <p:nvPicPr>
          <p:cNvPr id="21507" name="Picture 2" descr="茶馆（四川3）"/>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p:sp>
        <p:nvSpPr>
          <p:cNvPr id="54274" name="Oval 2"/>
          <p:cNvSpPr>
            <a:spLocks noChangeArrowheads="1"/>
          </p:cNvSpPr>
          <p:nvPr/>
        </p:nvSpPr>
        <p:spPr bwMode="auto">
          <a:xfrm>
            <a:off x="323850" y="0"/>
            <a:ext cx="2303463" cy="1484313"/>
          </a:xfrm>
          <a:prstGeom prst="ellipse">
            <a:avLst/>
          </a:prstGeom>
          <a:solidFill>
            <a:srgbClr val="FFFF99"/>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小  结</a:t>
            </a:r>
            <a:endParaRPr kumimoji="0" lang="zh-CN" altLang="en-US" sz="3600" b="1" i="0" u="none" strike="noStrike" kern="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04451" name="Text Box 3"/>
          <p:cNvSpPr txBox="1">
            <a:spLocks noChangeArrowheads="1"/>
          </p:cNvSpPr>
          <p:nvPr/>
        </p:nvSpPr>
        <p:spPr bwMode="auto">
          <a:xfrm>
            <a:off x="1447800" y="1676400"/>
            <a:ext cx="4195763"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n"/>
              <a:defRPr/>
            </a:pPr>
            <a:r>
              <a:rPr kumimoji="0" lang="zh-CN" altLang="en-US" sz="3600" b="1" i="0" u="none" strike="noStrike" kern="0" cap="none" spc="0" normalizeH="0" baseline="0" noProof="0" dirty="0" smtClean="0">
                <a:ln>
                  <a:noFill/>
                </a:ln>
                <a:solidFill>
                  <a:srgbClr val="0033CC"/>
                </a:solidFill>
                <a:effectLst/>
                <a:uLnTx/>
                <a:uFillTx/>
                <a:latin typeface="Arial" panose="020B0604020202020204" pitchFamily="34" charset="0"/>
                <a:ea typeface="宋体" panose="02010600030101010101" pitchFamily="2" charset="-122"/>
                <a:cs typeface="+mn-cs"/>
              </a:rPr>
              <a:t>卷轴式的平面结构</a:t>
            </a:r>
            <a:endParaRPr kumimoji="0" lang="zh-CN" altLang="en-US" sz="3600" b="1" i="0" u="none" strike="noStrike" kern="0" cap="none" spc="0" normalizeH="0" baseline="0" noProof="0" dirty="0" smtClean="0">
              <a:ln>
                <a:noFill/>
              </a:ln>
              <a:solidFill>
                <a:srgbClr val="0033CC"/>
              </a:solidFill>
              <a:effectLst/>
              <a:uLnTx/>
              <a:uFillTx/>
              <a:latin typeface="Arial" panose="020B0604020202020204" pitchFamily="34" charset="0"/>
              <a:ea typeface="宋体" panose="02010600030101010101" pitchFamily="2" charset="-122"/>
              <a:cs typeface="+mn-cs"/>
            </a:endParaRPr>
          </a:p>
        </p:txBody>
      </p:sp>
      <p:sp>
        <p:nvSpPr>
          <p:cNvPr id="104452" name="Text Box 4"/>
          <p:cNvSpPr txBox="1">
            <a:spLocks noChangeArrowheads="1"/>
          </p:cNvSpPr>
          <p:nvPr/>
        </p:nvSpPr>
        <p:spPr bwMode="auto">
          <a:xfrm>
            <a:off x="1476375" y="2565400"/>
            <a:ext cx="5572125"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n"/>
              <a:defRPr/>
            </a:pPr>
            <a:r>
              <a:rPr kumimoji="0" lang="zh-CN" altLang="en-US" sz="3600" b="1" i="0" u="none" strike="noStrike" kern="0" cap="none" spc="0" normalizeH="0" baseline="0" noProof="0" dirty="0" smtClean="0">
                <a:ln>
                  <a:noFill/>
                </a:ln>
                <a:solidFill>
                  <a:srgbClr val="0033CC"/>
                </a:solidFill>
                <a:effectLst/>
                <a:uLnTx/>
                <a:uFillTx/>
                <a:latin typeface="Arial" panose="020B0604020202020204" pitchFamily="34" charset="0"/>
                <a:ea typeface="宋体" panose="02010600030101010101" pitchFamily="2" charset="-122"/>
                <a:cs typeface="+mn-cs"/>
              </a:rPr>
              <a:t>没有贯穿始终的矛盾冲突</a:t>
            </a:r>
            <a:endParaRPr kumimoji="0" lang="zh-CN" altLang="en-US" sz="3600" b="1" i="0" u="none" strike="noStrike" kern="0" cap="none" spc="0" normalizeH="0" baseline="0" noProof="0" dirty="0" smtClean="0">
              <a:ln>
                <a:noFill/>
              </a:ln>
              <a:solidFill>
                <a:srgbClr val="0033CC"/>
              </a:solidFill>
              <a:effectLst/>
              <a:uLnTx/>
              <a:uFillTx/>
              <a:latin typeface="Arial" panose="020B0604020202020204" pitchFamily="34" charset="0"/>
              <a:ea typeface="宋体" panose="02010600030101010101" pitchFamily="2" charset="-122"/>
              <a:cs typeface="+mn-cs"/>
            </a:endParaRPr>
          </a:p>
        </p:txBody>
      </p:sp>
      <p:sp>
        <p:nvSpPr>
          <p:cNvPr id="104453" name="Text Box 5"/>
          <p:cNvSpPr txBox="1">
            <a:spLocks noChangeArrowheads="1"/>
          </p:cNvSpPr>
          <p:nvPr/>
        </p:nvSpPr>
        <p:spPr bwMode="auto">
          <a:xfrm>
            <a:off x="1476375" y="3429000"/>
            <a:ext cx="3736975"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n"/>
              <a:defRPr/>
            </a:pPr>
            <a:r>
              <a:rPr kumimoji="0" lang="zh-CN" altLang="en-US" sz="3600" b="1" i="0" u="none" strike="noStrike" kern="0" cap="none" spc="0" normalizeH="0" baseline="0" noProof="0" dirty="0" smtClean="0">
                <a:ln>
                  <a:noFill/>
                </a:ln>
                <a:solidFill>
                  <a:srgbClr val="0033CC"/>
                </a:solidFill>
                <a:effectLst/>
                <a:uLnTx/>
                <a:uFillTx/>
                <a:latin typeface="Arial" panose="020B0604020202020204" pitchFamily="34" charset="0"/>
                <a:ea typeface="宋体" panose="02010600030101010101" pitchFamily="2" charset="-122"/>
                <a:cs typeface="+mn-cs"/>
              </a:rPr>
              <a:t>鲜明的人物形象</a:t>
            </a:r>
            <a:endParaRPr kumimoji="0" lang="zh-CN" altLang="en-US" sz="3600" b="1" i="0" u="none" strike="noStrike" kern="0" cap="none" spc="0" normalizeH="0" baseline="0" noProof="0" dirty="0" smtClean="0">
              <a:ln>
                <a:noFill/>
              </a:ln>
              <a:solidFill>
                <a:srgbClr val="0033CC"/>
              </a:solidFill>
              <a:effectLst/>
              <a:uLnTx/>
              <a:uFillTx/>
              <a:latin typeface="Arial" panose="020B0604020202020204" pitchFamily="34" charset="0"/>
              <a:ea typeface="宋体" panose="02010600030101010101" pitchFamily="2" charset="-122"/>
              <a:cs typeface="+mn-cs"/>
            </a:endParaRPr>
          </a:p>
        </p:txBody>
      </p:sp>
      <p:sp>
        <p:nvSpPr>
          <p:cNvPr id="104454" name="Text Box 6"/>
          <p:cNvSpPr txBox="1">
            <a:spLocks noChangeArrowheads="1"/>
          </p:cNvSpPr>
          <p:nvPr/>
        </p:nvSpPr>
        <p:spPr bwMode="auto">
          <a:xfrm>
            <a:off x="1476375" y="4365625"/>
            <a:ext cx="465455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n"/>
              <a:defRPr/>
            </a:pPr>
            <a:r>
              <a:rPr kumimoji="0" lang="zh-CN" altLang="en-US" sz="3600" b="1" i="0" u="none" strike="noStrike" kern="0" cap="none" spc="0" normalizeH="0" baseline="0" noProof="0" dirty="0" smtClean="0">
                <a:ln>
                  <a:noFill/>
                </a:ln>
                <a:solidFill>
                  <a:srgbClr val="0033CC"/>
                </a:solidFill>
                <a:effectLst/>
                <a:uLnTx/>
                <a:uFillTx/>
                <a:latin typeface="Arial" panose="020B0604020202020204" pitchFamily="34" charset="0"/>
                <a:ea typeface="宋体" panose="02010600030101010101" pitchFamily="2" charset="-122"/>
                <a:cs typeface="+mn-cs"/>
              </a:rPr>
              <a:t>寓庄于谐的语言风格</a:t>
            </a:r>
            <a:endParaRPr kumimoji="0" lang="zh-CN" altLang="en-US" sz="3600" b="1" i="0" u="none" strike="noStrike" kern="0" cap="none" spc="0" normalizeH="0" baseline="0" noProof="0" dirty="0" smtClean="0">
              <a:ln>
                <a:noFill/>
              </a:ln>
              <a:solidFill>
                <a:srgbClr val="0033CC"/>
              </a:solidFill>
              <a:effectLst/>
              <a:uLnTx/>
              <a:uFillTx/>
              <a:latin typeface="Arial" panose="020B0604020202020204" pitchFamily="34" charset="0"/>
              <a:ea typeface="宋体" panose="02010600030101010101" pitchFamily="2" charset="-122"/>
              <a:cs typeface="+mn-cs"/>
            </a:endParaRPr>
          </a:p>
        </p:txBody>
      </p:sp>
      <p:sp>
        <p:nvSpPr>
          <p:cNvPr id="54279" name="Text Box 7"/>
          <p:cNvSpPr txBox="1">
            <a:spLocks noChangeArrowheads="1"/>
          </p:cNvSpPr>
          <p:nvPr/>
        </p:nvSpPr>
        <p:spPr bwMode="auto">
          <a:xfrm>
            <a:off x="3276600" y="381000"/>
            <a:ext cx="2667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4000" b="1" i="0" u="none" strike="noStrike" kern="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rPr>
              <a:t>艺术特色</a:t>
            </a:r>
            <a:endParaRPr kumimoji="0" lang="zh-CN" altLang="en-US" sz="4000" b="1" i="0" u="none" strike="noStrike" kern="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 calcmode="lin" valueType="num">
                                      <p:cBhvr additive="base">
                                        <p:cTn id="7" dur="500" fill="hold"/>
                                        <p:tgtEl>
                                          <p:spTgt spid="104451"/>
                                        </p:tgtEl>
                                        <p:attrNameLst>
                                          <p:attrName>ppt_x</p:attrName>
                                        </p:attrNameLst>
                                      </p:cBhvr>
                                      <p:tavLst>
                                        <p:tav tm="0">
                                          <p:val>
                                            <p:strVal val="0-#ppt_w/2"/>
                                          </p:val>
                                        </p:tav>
                                        <p:tav tm="100000">
                                          <p:val>
                                            <p:strVal val="#ppt_x"/>
                                          </p:val>
                                        </p:tav>
                                      </p:tavLst>
                                    </p:anim>
                                    <p:anim calcmode="lin" valueType="num">
                                      <p:cBhvr additive="base">
                                        <p:cTn id="8" dur="500" fill="hold"/>
                                        <p:tgtEl>
                                          <p:spTgt spid="10445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4452"/>
                                        </p:tgtEl>
                                        <p:attrNameLst>
                                          <p:attrName>style.visibility</p:attrName>
                                        </p:attrNameLst>
                                      </p:cBhvr>
                                      <p:to>
                                        <p:strVal val="visible"/>
                                      </p:to>
                                    </p:set>
                                    <p:anim calcmode="lin" valueType="num">
                                      <p:cBhvr additive="base">
                                        <p:cTn id="13" dur="500" fill="hold"/>
                                        <p:tgtEl>
                                          <p:spTgt spid="104452"/>
                                        </p:tgtEl>
                                        <p:attrNameLst>
                                          <p:attrName>ppt_x</p:attrName>
                                        </p:attrNameLst>
                                      </p:cBhvr>
                                      <p:tavLst>
                                        <p:tav tm="0">
                                          <p:val>
                                            <p:strVal val="1+#ppt_w/2"/>
                                          </p:val>
                                        </p:tav>
                                        <p:tav tm="100000">
                                          <p:val>
                                            <p:strVal val="#ppt_x"/>
                                          </p:val>
                                        </p:tav>
                                      </p:tavLst>
                                    </p:anim>
                                    <p:anim calcmode="lin" valueType="num">
                                      <p:cBhvr additive="base">
                                        <p:cTn id="14" dur="500" fill="hold"/>
                                        <p:tgtEl>
                                          <p:spTgt spid="10445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04453"/>
                                        </p:tgtEl>
                                        <p:attrNameLst>
                                          <p:attrName>style.visibility</p:attrName>
                                        </p:attrNameLst>
                                      </p:cBhvr>
                                      <p:to>
                                        <p:strVal val="visible"/>
                                      </p:to>
                                    </p:set>
                                    <p:anim calcmode="lin" valueType="num">
                                      <p:cBhvr additive="base">
                                        <p:cTn id="19" dur="500" fill="hold"/>
                                        <p:tgtEl>
                                          <p:spTgt spid="104453"/>
                                        </p:tgtEl>
                                        <p:attrNameLst>
                                          <p:attrName>ppt_x</p:attrName>
                                        </p:attrNameLst>
                                      </p:cBhvr>
                                      <p:tavLst>
                                        <p:tav tm="0">
                                          <p:val>
                                            <p:strVal val="0-#ppt_w/2"/>
                                          </p:val>
                                        </p:tav>
                                        <p:tav tm="100000">
                                          <p:val>
                                            <p:strVal val="#ppt_x"/>
                                          </p:val>
                                        </p:tav>
                                      </p:tavLst>
                                    </p:anim>
                                    <p:anim calcmode="lin" valueType="num">
                                      <p:cBhvr additive="base">
                                        <p:cTn id="20" dur="500" fill="hold"/>
                                        <p:tgtEl>
                                          <p:spTgt spid="10445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04454"/>
                                        </p:tgtEl>
                                        <p:attrNameLst>
                                          <p:attrName>style.visibility</p:attrName>
                                        </p:attrNameLst>
                                      </p:cBhvr>
                                      <p:to>
                                        <p:strVal val="visible"/>
                                      </p:to>
                                    </p:set>
                                    <p:anim calcmode="lin" valueType="num">
                                      <p:cBhvr additive="base">
                                        <p:cTn id="25" dur="500" fill="hold"/>
                                        <p:tgtEl>
                                          <p:spTgt spid="104454"/>
                                        </p:tgtEl>
                                        <p:attrNameLst>
                                          <p:attrName>ppt_x</p:attrName>
                                        </p:attrNameLst>
                                      </p:cBhvr>
                                      <p:tavLst>
                                        <p:tav tm="0">
                                          <p:val>
                                            <p:strVal val="1+#ppt_w/2"/>
                                          </p:val>
                                        </p:tav>
                                        <p:tav tm="100000">
                                          <p:val>
                                            <p:strVal val="#ppt_x"/>
                                          </p:val>
                                        </p:tav>
                                      </p:tavLst>
                                    </p:anim>
                                    <p:anim calcmode="lin" valueType="num">
                                      <p:cBhvr additive="base">
                                        <p:cTn id="26" dur="500" fill="hold"/>
                                        <p:tgtEl>
                                          <p:spTgt spid="1044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p:bldP spid="104452" grpId="0" animBg="1"/>
      <p:bldP spid="104453" grpId="0" animBg="1"/>
      <p:bldP spid="104454"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p:sp>
        <p:nvSpPr>
          <p:cNvPr id="124930" name="Text Box 2"/>
          <p:cNvSpPr txBox="1"/>
          <p:nvPr/>
        </p:nvSpPr>
        <p:spPr>
          <a:xfrm>
            <a:off x="1258888" y="1052513"/>
            <a:ext cx="6480175" cy="9144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latin typeface="+mn-lt"/>
                <a:ea typeface="+mn-ea"/>
                <a:cs typeface="+mn-cs"/>
              </a:defRPr>
            </a:lvl5pPr>
          </a:lstStyle>
          <a:p>
            <a:pPr marL="0" lvl="0" indent="0" eaLnBrk="1" hangingPunct="1">
              <a:spcBef>
                <a:spcPct val="50000"/>
              </a:spcBef>
              <a:buClrTx/>
              <a:buSzTx/>
              <a:buFontTx/>
              <a:buNone/>
            </a:pPr>
            <a:r>
              <a:rPr lang="zh-CN" altLang="en-US" sz="5400" b="1" dirty="0">
                <a:solidFill>
                  <a:schemeClr val="bg1"/>
                </a:solidFill>
                <a:latin typeface="Arial" panose="020B0604020202020204" pitchFamily="34" charset="0"/>
                <a:ea typeface="华文行楷" pitchFamily="2" charset="-122"/>
              </a:rPr>
              <a:t>作者谈</a:t>
            </a:r>
            <a:r>
              <a:rPr lang="en-US" altLang="zh-CN" sz="5400" b="1" dirty="0">
                <a:solidFill>
                  <a:schemeClr val="bg1"/>
                </a:solidFill>
                <a:latin typeface="Arial" panose="020B0604020202020204" pitchFamily="34" charset="0"/>
                <a:ea typeface="华文行楷" pitchFamily="2" charset="-122"/>
              </a:rPr>
              <a:t>《</a:t>
            </a:r>
            <a:r>
              <a:rPr lang="zh-CN" altLang="en-US" sz="5400" b="1" dirty="0">
                <a:solidFill>
                  <a:schemeClr val="bg1"/>
                </a:solidFill>
                <a:latin typeface="Arial" panose="020B0604020202020204" pitchFamily="34" charset="0"/>
                <a:ea typeface="华文行楷" pitchFamily="2" charset="-122"/>
              </a:rPr>
              <a:t>茶馆</a:t>
            </a:r>
            <a:r>
              <a:rPr lang="en-US" altLang="zh-CN" sz="5400" b="1" dirty="0">
                <a:solidFill>
                  <a:schemeClr val="bg1"/>
                </a:solidFill>
                <a:latin typeface="Arial" panose="020B0604020202020204" pitchFamily="34" charset="0"/>
                <a:ea typeface="华文行楷" pitchFamily="2" charset="-122"/>
              </a:rPr>
              <a:t>》</a:t>
            </a:r>
            <a:r>
              <a:rPr lang="zh-CN" altLang="en-US" sz="5400" b="1" dirty="0">
                <a:solidFill>
                  <a:schemeClr val="bg1"/>
                </a:solidFill>
                <a:latin typeface="Arial" panose="020B0604020202020204" pitchFamily="34" charset="0"/>
                <a:ea typeface="华文行楷" pitchFamily="2" charset="-122"/>
              </a:rPr>
              <a:t>创作</a:t>
            </a:r>
            <a:endParaRPr lang="zh-CN" altLang="en-US" sz="5400" b="1" dirty="0">
              <a:solidFill>
                <a:schemeClr val="bg1"/>
              </a:solidFill>
              <a:latin typeface="Arial" panose="020B0604020202020204" pitchFamily="34" charset="0"/>
              <a:ea typeface="华文行楷" pitchFamily="2" charset="-122"/>
            </a:endParaRPr>
          </a:p>
        </p:txBody>
      </p:sp>
      <p:pic>
        <p:nvPicPr>
          <p:cNvPr id="63491" name="Picture 3" descr="茶壶"/>
          <p:cNvPicPr>
            <a:picLocks noChangeAspect="1"/>
          </p:cNvPicPr>
          <p:nvPr/>
        </p:nvPicPr>
        <p:blipFill>
          <a:blip r:embed="rId1"/>
          <a:stretch>
            <a:fillRect/>
          </a:stretch>
        </p:blipFill>
        <p:spPr>
          <a:xfrm>
            <a:off x="4284663" y="3213100"/>
            <a:ext cx="3486150" cy="2414588"/>
          </a:xfrm>
          <a:prstGeom prst="rect">
            <a:avLst/>
          </a:prstGeom>
          <a:noFill/>
          <a:ln w="9525">
            <a:noFill/>
          </a:ln>
        </p:spPr>
      </p:pic>
      <p:pic>
        <p:nvPicPr>
          <p:cNvPr id="141312" name="Picture 1024" descr="老舍"/>
          <p:cNvPicPr>
            <a:picLocks noChangeAspect="1"/>
          </p:cNvPicPr>
          <p:nvPr/>
        </p:nvPicPr>
        <p:blipFill>
          <a:blip r:embed="rId2"/>
          <a:stretch>
            <a:fillRect/>
          </a:stretch>
        </p:blipFill>
        <p:spPr>
          <a:xfrm>
            <a:off x="827088" y="2492375"/>
            <a:ext cx="2655887" cy="385762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p:cTn id="7" dur="500" fill="hold"/>
                                        <p:tgtEl>
                                          <p:spTgt spid="124930"/>
                                        </p:tgtEl>
                                        <p:attrNameLst>
                                          <p:attrName>ppt_w</p:attrName>
                                        </p:attrNameLst>
                                      </p:cBhvr>
                                      <p:tavLst>
                                        <p:tav tm="0">
                                          <p:val>
                                            <p:fltVal val="0.000000"/>
                                          </p:val>
                                        </p:tav>
                                        <p:tav tm="100000">
                                          <p:val>
                                            <p:strVal val="#ppt_w"/>
                                          </p:val>
                                        </p:tav>
                                      </p:tavLst>
                                    </p:anim>
                                    <p:anim calcmode="lin" valueType="num">
                                      <p:cBhvr>
                                        <p:cTn id="8" dur="500" fill="hold"/>
                                        <p:tgtEl>
                                          <p:spTgt spid="124930"/>
                                        </p:tgtEl>
                                        <p:attrNameLst>
                                          <p:attrName>ppt_h</p:attrName>
                                        </p:attrNameLst>
                                      </p:cBhvr>
                                      <p:tavLst>
                                        <p:tav tm="0">
                                          <p:val>
                                            <p:fltVal val="0.000000"/>
                                          </p:val>
                                        </p:tav>
                                        <p:tav tm="100000">
                                          <p:val>
                                            <p:strVal val="#ppt_h"/>
                                          </p:val>
                                        </p:tav>
                                      </p:tavLst>
                                    </p:anim>
                                    <p:animEffect transition="in" filter="fade">
                                      <p:cBhvr>
                                        <p:cTn id="9" dur="500"/>
                                        <p:tgtEl>
                                          <p:spTgt spid="124930"/>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41312"/>
                                        </p:tgtEl>
                                        <p:attrNameLst>
                                          <p:attrName>style.visibility</p:attrName>
                                        </p:attrNameLst>
                                      </p:cBhvr>
                                      <p:to>
                                        <p:strVal val="visible"/>
                                      </p:to>
                                    </p:set>
                                    <p:animEffect transition="in" filter="blinds(horizontal)">
                                      <p:cBhvr>
                                        <p:cTn id="14" dur="500"/>
                                        <p:tgtEl>
                                          <p:spTgt spid="141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p:sp>
        <p:nvSpPr>
          <p:cNvPr id="125954" name="Rectangle 2"/>
          <p:cNvSpPr>
            <a:spLocks noGrp="1" noChangeArrowheads="1"/>
          </p:cNvSpPr>
          <p:nvPr>
            <p:ph type="title"/>
          </p:nvPr>
        </p:nvSpPr>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rPr>
              <a:t>为什么要单单写一个茶馆？</a:t>
            </a:r>
            <a:endParaRPr kumimoji="0" lang="zh-CN" altLang="en-US" sz="44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125955" name="Rectangle 3"/>
          <p:cNvSpPr>
            <a:spLocks noGrp="1" noChangeArrowheads="1"/>
          </p:cNvSpPr>
          <p:nvPr>
            <p:ph type="body" sz="half" idx="1" hasCustomPrompt="1"/>
          </p:nvPr>
        </p:nvSpPr>
        <p:spPr>
          <a:xfrm>
            <a:off x="468313" y="1412875"/>
            <a:ext cx="8351838" cy="4530725"/>
          </a:xfrm>
          <a:ln>
            <a:solidFill>
              <a:srgbClr val="FF3300"/>
            </a:solidFill>
            <a:miter lim="800000"/>
          </a:ln>
        </p:spPr>
        <p:txBody>
          <a:bodyPr vert="horz" wrap="square" lIns="91440" tIns="45720" rIns="91440" bIns="45720" numCol="1" anchor="t" anchorCtr="0" compatLnSpc="1"/>
          <a:lstStyle/>
          <a:p>
            <a:pPr marL="0" marR="0" lvl="0" indent="803275" algn="just"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800" b="1"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茶馆是三教九流会面之处，可以多容纳各色人物。一个大茶馆就是一个小社会。这出戏虽只有三幕，可是写了五十来年的变迁。在这些变迁里，没法子躲开政治问题。可是，我不熟悉政治舞台上的高官大人，没法子正面描写他们的促进与促退。我也不十分懂政治。我只认识一些小人物，这些人物是经常下茶馆的。那么，我要是把他们集合到一个茶馆里，用他们生活上的变迁反映社会的变迁，不就侧面地透露出一些政治消息么？这样，我就决定了去写</a:t>
            </a:r>
            <a:r>
              <a:rPr kumimoji="0" lang="en-US" altLang="zh-CN" sz="2800" b="1"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a:t>
            </a:r>
            <a:r>
              <a:rPr kumimoji="0" lang="zh-CN" altLang="en-US" sz="2800" b="1"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茶馆</a:t>
            </a:r>
            <a:r>
              <a:rPr kumimoji="0" lang="en-US" altLang="zh-CN" sz="2800" b="1"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a:t>
            </a:r>
            <a:r>
              <a:rPr kumimoji="0" lang="zh-CN" altLang="en-US" sz="2800" b="1"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a:t>
            </a:r>
            <a:endParaRPr kumimoji="0" lang="zh-CN" altLang="en-US" sz="2800" b="1"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endParaRPr>
          </a:p>
        </p:txBody>
      </p:sp>
      <p:pic>
        <p:nvPicPr>
          <p:cNvPr id="64516" name="Picture 4" descr="茶壶"/>
          <p:cNvPicPr>
            <a:picLocks noChangeAspect="1"/>
          </p:cNvPicPr>
          <p:nvPr>
            <p:ph sz="half" idx="2" hasCustomPrompt="1"/>
          </p:nvPr>
        </p:nvPicPr>
        <p:blipFill>
          <a:blip r:embed="rId1"/>
          <a:srcRect/>
          <a:stretch>
            <a:fillRect/>
          </a:stretch>
        </p:blipFill>
        <p:spPr>
          <a:xfrm>
            <a:off x="7667625" y="6059488"/>
            <a:ext cx="1152525" cy="798512"/>
          </a:xfrm>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dissolve">
                                      <p:cBhvr>
                                        <p:cTn id="7" dur="500"/>
                                        <p:tgtEl>
                                          <p:spTgt spid="12595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5955">
                                            <p:txEl>
                                              <p:charRg st="0" end="205"/>
                                            </p:txEl>
                                          </p:spTgt>
                                        </p:tgtEl>
                                        <p:attrNameLst>
                                          <p:attrName>style.visibility</p:attrName>
                                        </p:attrNameLst>
                                      </p:cBhvr>
                                      <p:to>
                                        <p:strVal val="visible"/>
                                      </p:to>
                                    </p:set>
                                    <p:animEffect transition="in" filter="dissolve">
                                      <p:cBhvr>
                                        <p:cTn id="12" dur="500"/>
                                        <p:tgtEl>
                                          <p:spTgt spid="125955">
                                            <p:txEl>
                                              <p:charRg st="0" end="2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nimBg="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p:sp>
        <p:nvSpPr>
          <p:cNvPr id="126978" name="Rectangle 2"/>
          <p:cNvSpPr>
            <a:spLocks noGrp="1" noChangeArrowheads="1"/>
          </p:cNvSpPr>
          <p:nvPr>
            <p:ph type="title"/>
          </p:nvPr>
        </p:nvSpPr>
        <p:spPr/>
        <p:txBody>
          <a:bodyPr vert="horz" wrap="square" lIns="91440" tIns="45720" rIns="91440" bIns="45720" numCol="1" anchor="ctr" anchorCtr="1" compatLnSpc="1"/>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rPr>
              <a:t>人物多，年代长，不易找到个中心故事。我采用了四个办法：</a:t>
            </a:r>
            <a:endParaRPr kumimoji="0" lang="zh-CN" altLang="en-US" sz="4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126979" name="Rectangle 3"/>
          <p:cNvSpPr>
            <a:spLocks noGrp="1" noChangeArrowheads="1"/>
          </p:cNvSpPr>
          <p:nvPr>
            <p:ph type="body" sz="half" idx="1" hasCustomPrompt="1"/>
          </p:nvPr>
        </p:nvSpPr>
        <p:spPr>
          <a:xfrm>
            <a:off x="457200" y="1889125"/>
            <a:ext cx="8075613" cy="3916363"/>
          </a:xfrm>
          <a:ln>
            <a:solidFill>
              <a:srgbClr val="FF3300"/>
            </a:solidFill>
            <a:miter lim="800000"/>
          </a:ln>
        </p:spPr>
        <p:txBody>
          <a:bodyPr vert="horz" wrap="square" lIns="91440" tIns="45720" rIns="91440" bIns="45720" numCol="1" anchor="t" anchorCtr="0" compatLnSpc="1"/>
          <a:lstStyle/>
          <a:p>
            <a:pPr marL="0" marR="0" lvl="0" indent="624205" algn="just"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36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rPr>
              <a:t>（一）</a:t>
            </a:r>
            <a:r>
              <a:rPr kumimoji="0" lang="zh-CN" altLang="en-US" sz="3600" b="1" i="0" u="none" strike="noStrike" kern="1200" cap="none" spc="0" normalizeH="0" baseline="0" noProof="0" smtClean="0">
                <a:ln>
                  <a:noFill/>
                </a:ln>
                <a:solidFill>
                  <a:srgbClr val="D60093"/>
                </a:solidFill>
                <a:effectLst>
                  <a:outerShdw blurRad="38100" dist="38100" dir="2700000" algn="tl">
                    <a:srgbClr val="000000"/>
                  </a:outerShdw>
                </a:effectLst>
                <a:uLnTx/>
                <a:uFillTx/>
                <a:latin typeface="+mn-lt"/>
                <a:ea typeface="+mn-ea"/>
                <a:cs typeface="+mn-cs"/>
              </a:rPr>
              <a:t>主要人物自壮到老，贯穿全剧。</a:t>
            </a:r>
            <a:r>
              <a:rPr kumimoji="0" lang="zh-CN" altLang="en-US" sz="36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rPr>
              <a:t>这样，故事虽然松散，而中心人物有些着落，就不至于说来说去，离题太远，不知所云了。此剧的写法是以人物带动故事，近似活报剧，又不是活报剧。此剧以人为主，而一般的活报剧往往以事为主。</a:t>
            </a:r>
            <a:endParaRPr kumimoji="0" lang="zh-CN" altLang="en-US" sz="36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endParaRPr>
          </a:p>
        </p:txBody>
      </p:sp>
      <p:pic>
        <p:nvPicPr>
          <p:cNvPr id="65540" name="Picture 4" descr="茶壶"/>
          <p:cNvPicPr>
            <a:picLocks noChangeAspect="1"/>
          </p:cNvPicPr>
          <p:nvPr>
            <p:ph sz="half" idx="2" hasCustomPrompt="1"/>
          </p:nvPr>
        </p:nvPicPr>
        <p:blipFill>
          <a:blip r:embed="rId1"/>
          <a:srcRect/>
          <a:stretch>
            <a:fillRect/>
          </a:stretch>
        </p:blipFill>
        <p:spPr>
          <a:xfrm>
            <a:off x="0" y="6211888"/>
            <a:ext cx="931863" cy="646112"/>
          </a:xfrm>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anim calcmode="lin" valueType="num">
                                      <p:cBhvr>
                                        <p:cTn id="7" dur="1000" fill="hold"/>
                                        <p:tgtEl>
                                          <p:spTgt spid="126979"/>
                                        </p:tgtEl>
                                        <p:attrNameLst>
                                          <p:attrName>ppt_w</p:attrName>
                                        </p:attrNameLst>
                                      </p:cBhvr>
                                      <p:tavLst>
                                        <p:tav tm="0">
                                          <p:val>
                                            <p:strVal val="#ppt_w*0.70"/>
                                          </p:val>
                                        </p:tav>
                                        <p:tav tm="100000">
                                          <p:val>
                                            <p:strVal val="#ppt_w"/>
                                          </p:val>
                                        </p:tav>
                                      </p:tavLst>
                                    </p:anim>
                                    <p:anim calcmode="lin" valueType="num">
                                      <p:cBhvr>
                                        <p:cTn id="8" dur="1000" fill="hold"/>
                                        <p:tgtEl>
                                          <p:spTgt spid="126979"/>
                                        </p:tgtEl>
                                        <p:attrNameLst>
                                          <p:attrName>ppt_h</p:attrName>
                                        </p:attrNameLst>
                                      </p:cBhvr>
                                      <p:tavLst>
                                        <p:tav tm="0">
                                          <p:val>
                                            <p:strVal val="#ppt_h"/>
                                          </p:val>
                                        </p:tav>
                                        <p:tav tm="100000">
                                          <p:val>
                                            <p:strVal val="#ppt_h"/>
                                          </p:val>
                                        </p:tav>
                                      </p:tavLst>
                                    </p:anim>
                                    <p:animEffect transition="in" filter="fade">
                                      <p:cBhvr>
                                        <p:cTn id="9" dur="1000"/>
                                        <p:tgtEl>
                                          <p:spTgt spid="12697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6979">
                                            <p:txEl>
                                              <p:charRg st="0" end="106"/>
                                            </p:txEl>
                                          </p:spTgt>
                                        </p:tgtEl>
                                        <p:attrNameLst>
                                          <p:attrName>style.visibility</p:attrName>
                                        </p:attrNameLst>
                                      </p:cBhvr>
                                      <p:to>
                                        <p:strVal val="visible"/>
                                      </p:to>
                                    </p:set>
                                    <p:anim calcmode="lin" valueType="num">
                                      <p:cBhvr>
                                        <p:cTn id="14" dur="1000" fill="hold"/>
                                        <p:tgtEl>
                                          <p:spTgt spid="126979">
                                            <p:txEl>
                                              <p:charRg st="0" end="106"/>
                                            </p:txEl>
                                          </p:spTgt>
                                        </p:tgtEl>
                                        <p:attrNameLst>
                                          <p:attrName>ppt_w</p:attrName>
                                        </p:attrNameLst>
                                      </p:cBhvr>
                                      <p:tavLst>
                                        <p:tav tm="0">
                                          <p:val>
                                            <p:strVal val="#ppt_w*0.70"/>
                                          </p:val>
                                        </p:tav>
                                        <p:tav tm="100000">
                                          <p:val>
                                            <p:strVal val="#ppt_w"/>
                                          </p:val>
                                        </p:tav>
                                      </p:tavLst>
                                    </p:anim>
                                    <p:anim calcmode="lin" valueType="num">
                                      <p:cBhvr>
                                        <p:cTn id="15" dur="1000" fill="hold"/>
                                        <p:tgtEl>
                                          <p:spTgt spid="126979">
                                            <p:txEl>
                                              <p:charRg st="0" end="106"/>
                                            </p:txEl>
                                          </p:spTgt>
                                        </p:tgtEl>
                                        <p:attrNameLst>
                                          <p:attrName>ppt_h</p:attrName>
                                        </p:attrNameLst>
                                      </p:cBhvr>
                                      <p:tavLst>
                                        <p:tav tm="0">
                                          <p:val>
                                            <p:strVal val="#ppt_h"/>
                                          </p:val>
                                        </p:tav>
                                        <p:tav tm="100000">
                                          <p:val>
                                            <p:strVal val="#ppt_h"/>
                                          </p:val>
                                        </p:tav>
                                      </p:tavLst>
                                    </p:anim>
                                    <p:animEffect transition="in" filter="fade">
                                      <p:cBhvr>
                                        <p:cTn id="16" dur="1000"/>
                                        <p:tgtEl>
                                          <p:spTgt spid="126979">
                                            <p:txEl>
                                              <p:charRg st="0" end="10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nimBg="1"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p:sp>
        <p:nvSpPr>
          <p:cNvPr id="128002" name="Rectangle 2"/>
          <p:cNvSpPr>
            <a:spLocks noGrp="1" noChangeArrowheads="1"/>
          </p:cNvSpPr>
          <p:nvPr>
            <p:ph type="body" sz="half" idx="1" hasCustomPrompt="1"/>
          </p:nvPr>
        </p:nvSpPr>
        <p:spPr>
          <a:xfrm>
            <a:off x="539750" y="1123950"/>
            <a:ext cx="8208963" cy="4249738"/>
          </a:xfrm>
          <a:ln>
            <a:solidFill>
              <a:srgbClr val="FF3300"/>
            </a:solidFill>
            <a:miter lim="800000"/>
          </a:ln>
        </p:spPr>
        <p:txBody>
          <a:bodyPr vert="horz" wrap="square" lIns="91440" tIns="45720" rIns="91440" bIns="45720" numCol="1" anchor="t" anchorCtr="0" compatLnSpc="1"/>
          <a:lstStyle/>
          <a:p>
            <a:pPr marL="0" marR="0" lvl="0" indent="981075" algn="just"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36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rPr>
              <a:t>（二）次要的人物父子相承，父子都由同一演员扮演。</a:t>
            </a:r>
            <a:endParaRPr kumimoji="0" lang="zh-CN" altLang="en-US" sz="36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endParaRPr>
          </a:p>
          <a:p>
            <a:pPr marL="0" marR="0" lvl="0" indent="981075" algn="just"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36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rPr>
              <a:t>这样也会帮助故事的联续。这是一种手法，不是在理论上有何根据。在生活中，儿子不必继承父业；可是在舞台上，父子由同一演员扮演，就容易使观众看出故事是联贯下来的，虽然一幕与一幕之间相隔许多年。</a:t>
            </a:r>
            <a:endParaRPr kumimoji="0" lang="zh-CN" altLang="en-US" sz="36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endParaRPr>
          </a:p>
        </p:txBody>
      </p:sp>
      <p:pic>
        <p:nvPicPr>
          <p:cNvPr id="66563" name="Picture 3" descr="茶壶"/>
          <p:cNvPicPr>
            <a:picLocks noChangeAspect="1"/>
          </p:cNvPicPr>
          <p:nvPr>
            <p:ph sz="half" idx="2" hasCustomPrompt="1"/>
          </p:nvPr>
        </p:nvPicPr>
        <p:blipFill>
          <a:blip r:embed="rId1"/>
          <a:srcRect/>
          <a:stretch>
            <a:fillRect/>
          </a:stretch>
        </p:blipFill>
        <p:spPr>
          <a:xfrm>
            <a:off x="323850" y="5589588"/>
            <a:ext cx="1579563" cy="1093787"/>
          </a:xfrm>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p:cTn id="7" dur="1000" fill="hold"/>
                                        <p:tgtEl>
                                          <p:spTgt spid="128002"/>
                                        </p:tgtEl>
                                        <p:attrNameLst>
                                          <p:attrName>ppt_w</p:attrName>
                                        </p:attrNameLst>
                                      </p:cBhvr>
                                      <p:tavLst>
                                        <p:tav tm="0">
                                          <p:val>
                                            <p:strVal val="#ppt_w*0.70"/>
                                          </p:val>
                                        </p:tav>
                                        <p:tav tm="100000">
                                          <p:val>
                                            <p:strVal val="#ppt_w"/>
                                          </p:val>
                                        </p:tav>
                                      </p:tavLst>
                                    </p:anim>
                                    <p:anim calcmode="lin" valueType="num">
                                      <p:cBhvr>
                                        <p:cTn id="8" dur="1000" fill="hold"/>
                                        <p:tgtEl>
                                          <p:spTgt spid="128002"/>
                                        </p:tgtEl>
                                        <p:attrNameLst>
                                          <p:attrName>ppt_h</p:attrName>
                                        </p:attrNameLst>
                                      </p:cBhvr>
                                      <p:tavLst>
                                        <p:tav tm="0">
                                          <p:val>
                                            <p:strVal val="#ppt_h"/>
                                          </p:val>
                                        </p:tav>
                                        <p:tav tm="100000">
                                          <p:val>
                                            <p:strVal val="#ppt_h"/>
                                          </p:val>
                                        </p:tav>
                                      </p:tavLst>
                                    </p:anim>
                                    <p:animEffect transition="in" filter="fade">
                                      <p:cBhvr>
                                        <p:cTn id="9" dur="1000"/>
                                        <p:tgtEl>
                                          <p:spTgt spid="12800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8002">
                                            <p:txEl>
                                              <p:charRg st="0" end="25"/>
                                            </p:txEl>
                                          </p:spTgt>
                                        </p:tgtEl>
                                        <p:attrNameLst>
                                          <p:attrName>style.visibility</p:attrName>
                                        </p:attrNameLst>
                                      </p:cBhvr>
                                      <p:to>
                                        <p:strVal val="visible"/>
                                      </p:to>
                                    </p:set>
                                    <p:anim calcmode="lin" valueType="num">
                                      <p:cBhvr>
                                        <p:cTn id="14" dur="1000" fill="hold"/>
                                        <p:tgtEl>
                                          <p:spTgt spid="128002">
                                            <p:txEl>
                                              <p:charRg st="0" end="25"/>
                                            </p:txEl>
                                          </p:spTgt>
                                        </p:tgtEl>
                                        <p:attrNameLst>
                                          <p:attrName>ppt_w</p:attrName>
                                        </p:attrNameLst>
                                      </p:cBhvr>
                                      <p:tavLst>
                                        <p:tav tm="0">
                                          <p:val>
                                            <p:strVal val="#ppt_w*0.70"/>
                                          </p:val>
                                        </p:tav>
                                        <p:tav tm="100000">
                                          <p:val>
                                            <p:strVal val="#ppt_w"/>
                                          </p:val>
                                        </p:tav>
                                      </p:tavLst>
                                    </p:anim>
                                    <p:anim calcmode="lin" valueType="num">
                                      <p:cBhvr>
                                        <p:cTn id="15" dur="1000" fill="hold"/>
                                        <p:tgtEl>
                                          <p:spTgt spid="128002">
                                            <p:txEl>
                                              <p:charRg st="0" end="25"/>
                                            </p:txEl>
                                          </p:spTgt>
                                        </p:tgtEl>
                                        <p:attrNameLst>
                                          <p:attrName>ppt_h</p:attrName>
                                        </p:attrNameLst>
                                      </p:cBhvr>
                                      <p:tavLst>
                                        <p:tav tm="0">
                                          <p:val>
                                            <p:strVal val="#ppt_h"/>
                                          </p:val>
                                        </p:tav>
                                        <p:tav tm="100000">
                                          <p:val>
                                            <p:strVal val="#ppt_h"/>
                                          </p:val>
                                        </p:tav>
                                      </p:tavLst>
                                    </p:anim>
                                    <p:animEffect transition="in" filter="fade">
                                      <p:cBhvr>
                                        <p:cTn id="16" dur="1000"/>
                                        <p:tgtEl>
                                          <p:spTgt spid="128002">
                                            <p:txEl>
                                              <p:charRg st="0" end="2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8002">
                                            <p:txEl>
                                              <p:charRg st="25" end="119"/>
                                            </p:txEl>
                                          </p:spTgt>
                                        </p:tgtEl>
                                        <p:attrNameLst>
                                          <p:attrName>style.visibility</p:attrName>
                                        </p:attrNameLst>
                                      </p:cBhvr>
                                      <p:to>
                                        <p:strVal val="visible"/>
                                      </p:to>
                                    </p:set>
                                    <p:anim calcmode="lin" valueType="num">
                                      <p:cBhvr>
                                        <p:cTn id="21" dur="1000" fill="hold"/>
                                        <p:tgtEl>
                                          <p:spTgt spid="128002">
                                            <p:txEl>
                                              <p:charRg st="25" end="119"/>
                                            </p:txEl>
                                          </p:spTgt>
                                        </p:tgtEl>
                                        <p:attrNameLst>
                                          <p:attrName>ppt_w</p:attrName>
                                        </p:attrNameLst>
                                      </p:cBhvr>
                                      <p:tavLst>
                                        <p:tav tm="0">
                                          <p:val>
                                            <p:strVal val="#ppt_w*0.70"/>
                                          </p:val>
                                        </p:tav>
                                        <p:tav tm="100000">
                                          <p:val>
                                            <p:strVal val="#ppt_w"/>
                                          </p:val>
                                        </p:tav>
                                      </p:tavLst>
                                    </p:anim>
                                    <p:anim calcmode="lin" valueType="num">
                                      <p:cBhvr>
                                        <p:cTn id="22" dur="1000" fill="hold"/>
                                        <p:tgtEl>
                                          <p:spTgt spid="128002">
                                            <p:txEl>
                                              <p:charRg st="25" end="119"/>
                                            </p:txEl>
                                          </p:spTgt>
                                        </p:tgtEl>
                                        <p:attrNameLst>
                                          <p:attrName>ppt_h</p:attrName>
                                        </p:attrNameLst>
                                      </p:cBhvr>
                                      <p:tavLst>
                                        <p:tav tm="0">
                                          <p:val>
                                            <p:strVal val="#ppt_h"/>
                                          </p:val>
                                        </p:tav>
                                        <p:tav tm="100000">
                                          <p:val>
                                            <p:strVal val="#ppt_h"/>
                                          </p:val>
                                        </p:tav>
                                      </p:tavLst>
                                    </p:anim>
                                    <p:animEffect transition="in" filter="fade">
                                      <p:cBhvr>
                                        <p:cTn id="23" dur="1000"/>
                                        <p:tgtEl>
                                          <p:spTgt spid="128002">
                                            <p:txEl>
                                              <p:charRg st="25" end="1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p:sp>
        <p:nvSpPr>
          <p:cNvPr id="129026" name="Rectangle 2"/>
          <p:cNvSpPr>
            <a:spLocks noGrp="1" noChangeArrowheads="1"/>
          </p:cNvSpPr>
          <p:nvPr>
            <p:ph idx="1" hasCustomPrompt="1"/>
          </p:nvPr>
        </p:nvSpPr>
        <p:spPr>
          <a:xfrm>
            <a:off x="468313" y="476250"/>
            <a:ext cx="8229600" cy="5976938"/>
          </a:xfrm>
          <a:solidFill>
            <a:schemeClr val="tx1"/>
          </a:solidFill>
          <a:ln>
            <a:solidFill>
              <a:srgbClr val="FF3300"/>
            </a:solidFill>
            <a:miter lim="800000"/>
          </a:ln>
        </p:spPr>
        <p:txBody>
          <a:bodyPr vert="horz" wrap="square" lIns="91440" tIns="45720" rIns="91440" bIns="45720" numCol="1" anchor="t" anchorCtr="0" compatLnSpc="1"/>
          <a:lstStyle/>
          <a:p>
            <a:pPr marL="0" marR="0" lvl="0" indent="714375" algn="just"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4400" b="1"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（三）我设法使每个角色都说他们自己的事，可是又与时代发生关系。</a:t>
            </a:r>
            <a:endParaRPr kumimoji="0" lang="en-US" altLang="zh-CN"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endParaRPr>
          </a:p>
          <a:p>
            <a:pPr marL="0" marR="0" lvl="0" indent="714375" algn="just"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4400" b="1"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a:t>
            </a:r>
            <a:r>
              <a:rPr kumimoji="0" lang="zh-CN" altLang="en-US"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rPr>
              <a:t>四）无关紧要的人物一律招之即来，挥之即去，毫不客气。 </a:t>
            </a:r>
            <a:endParaRPr kumimoji="0" lang="zh-CN" altLang="en-US"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endParaRPr>
          </a:p>
          <a:p>
            <a:pPr marL="0" marR="0" lvl="0" indent="981075"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endParaRPr kumimoji="0" lang="zh-CN" altLang="en-US" sz="32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endParaRPr>
          </a:p>
          <a:p>
            <a:pPr marL="0" marR="0" lvl="0" indent="981075"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endParaRPr kumimoji="0" lang="en-US" altLang="zh-CN" sz="32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endParaRPr>
          </a:p>
          <a:p>
            <a:pPr marL="0" marR="0" lvl="0" indent="714375" algn="just"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endParaRPr kumimoji="0" lang="zh-CN" altLang="en-US" sz="3200" b="1"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9026"/>
                                        </p:tgtEl>
                                        <p:attrNameLst>
                                          <p:attrName>style.visibility</p:attrName>
                                        </p:attrNameLst>
                                      </p:cBhvr>
                                      <p:to>
                                        <p:strVal val="visible"/>
                                      </p:to>
                                    </p:set>
                                    <p:anim calcmode="lin" valueType="num">
                                      <p:cBhvr>
                                        <p:cTn id="7" dur="1000" fill="hold"/>
                                        <p:tgtEl>
                                          <p:spTgt spid="129026"/>
                                        </p:tgtEl>
                                        <p:attrNameLst>
                                          <p:attrName>ppt_w</p:attrName>
                                        </p:attrNameLst>
                                      </p:cBhvr>
                                      <p:tavLst>
                                        <p:tav tm="0">
                                          <p:val>
                                            <p:strVal val="#ppt_w*0.70"/>
                                          </p:val>
                                        </p:tav>
                                        <p:tav tm="100000">
                                          <p:val>
                                            <p:strVal val="#ppt_w"/>
                                          </p:val>
                                        </p:tav>
                                      </p:tavLst>
                                    </p:anim>
                                    <p:anim calcmode="lin" valueType="num">
                                      <p:cBhvr>
                                        <p:cTn id="8" dur="1000" fill="hold"/>
                                        <p:tgtEl>
                                          <p:spTgt spid="129026"/>
                                        </p:tgtEl>
                                        <p:attrNameLst>
                                          <p:attrName>ppt_h</p:attrName>
                                        </p:attrNameLst>
                                      </p:cBhvr>
                                      <p:tavLst>
                                        <p:tav tm="0">
                                          <p:val>
                                            <p:strVal val="#ppt_h"/>
                                          </p:val>
                                        </p:tav>
                                        <p:tav tm="100000">
                                          <p:val>
                                            <p:strVal val="#ppt_h"/>
                                          </p:val>
                                        </p:tav>
                                      </p:tavLst>
                                    </p:anim>
                                    <p:animEffect transition="in" filter="fade">
                                      <p:cBhvr>
                                        <p:cTn id="9" dur="1000"/>
                                        <p:tgtEl>
                                          <p:spTgt spid="12902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9026">
                                            <p:txEl>
                                              <p:charRg st="0" end="32"/>
                                            </p:txEl>
                                          </p:spTgt>
                                        </p:tgtEl>
                                        <p:attrNameLst>
                                          <p:attrName>style.visibility</p:attrName>
                                        </p:attrNameLst>
                                      </p:cBhvr>
                                      <p:to>
                                        <p:strVal val="visible"/>
                                      </p:to>
                                    </p:set>
                                    <p:anim calcmode="lin" valueType="num">
                                      <p:cBhvr>
                                        <p:cTn id="14" dur="1000" fill="hold"/>
                                        <p:tgtEl>
                                          <p:spTgt spid="129026">
                                            <p:txEl>
                                              <p:charRg st="0" end="32"/>
                                            </p:txEl>
                                          </p:spTgt>
                                        </p:tgtEl>
                                        <p:attrNameLst>
                                          <p:attrName>ppt_w</p:attrName>
                                        </p:attrNameLst>
                                      </p:cBhvr>
                                      <p:tavLst>
                                        <p:tav tm="0">
                                          <p:val>
                                            <p:strVal val="#ppt_w*0.70"/>
                                          </p:val>
                                        </p:tav>
                                        <p:tav tm="100000">
                                          <p:val>
                                            <p:strVal val="#ppt_w"/>
                                          </p:val>
                                        </p:tav>
                                      </p:tavLst>
                                    </p:anim>
                                    <p:anim calcmode="lin" valueType="num">
                                      <p:cBhvr>
                                        <p:cTn id="15" dur="1000" fill="hold"/>
                                        <p:tgtEl>
                                          <p:spTgt spid="129026">
                                            <p:txEl>
                                              <p:charRg st="0" end="32"/>
                                            </p:txEl>
                                          </p:spTgt>
                                        </p:tgtEl>
                                        <p:attrNameLst>
                                          <p:attrName>ppt_h</p:attrName>
                                        </p:attrNameLst>
                                      </p:cBhvr>
                                      <p:tavLst>
                                        <p:tav tm="0">
                                          <p:val>
                                            <p:strVal val="#ppt_h"/>
                                          </p:val>
                                        </p:tav>
                                        <p:tav tm="100000">
                                          <p:val>
                                            <p:strVal val="#ppt_h"/>
                                          </p:val>
                                        </p:tav>
                                      </p:tavLst>
                                    </p:anim>
                                    <p:animEffect transition="in" filter="fade">
                                      <p:cBhvr>
                                        <p:cTn id="16" dur="1000"/>
                                        <p:tgtEl>
                                          <p:spTgt spid="129026">
                                            <p:txEl>
                                              <p:charRg st="0" end="3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9026">
                                            <p:txEl>
                                              <p:charRg st="32" end="61"/>
                                            </p:txEl>
                                          </p:spTgt>
                                        </p:tgtEl>
                                        <p:attrNameLst>
                                          <p:attrName>style.visibility</p:attrName>
                                        </p:attrNameLst>
                                      </p:cBhvr>
                                      <p:to>
                                        <p:strVal val="visible"/>
                                      </p:to>
                                    </p:set>
                                    <p:anim calcmode="lin" valueType="num">
                                      <p:cBhvr>
                                        <p:cTn id="21" dur="1000" fill="hold"/>
                                        <p:tgtEl>
                                          <p:spTgt spid="129026">
                                            <p:txEl>
                                              <p:charRg st="32" end="61"/>
                                            </p:txEl>
                                          </p:spTgt>
                                        </p:tgtEl>
                                        <p:attrNameLst>
                                          <p:attrName>ppt_w</p:attrName>
                                        </p:attrNameLst>
                                      </p:cBhvr>
                                      <p:tavLst>
                                        <p:tav tm="0">
                                          <p:val>
                                            <p:strVal val="#ppt_w*0.70"/>
                                          </p:val>
                                        </p:tav>
                                        <p:tav tm="100000">
                                          <p:val>
                                            <p:strVal val="#ppt_w"/>
                                          </p:val>
                                        </p:tav>
                                      </p:tavLst>
                                    </p:anim>
                                    <p:anim calcmode="lin" valueType="num">
                                      <p:cBhvr>
                                        <p:cTn id="22" dur="1000" fill="hold"/>
                                        <p:tgtEl>
                                          <p:spTgt spid="129026">
                                            <p:txEl>
                                              <p:charRg st="32" end="61"/>
                                            </p:txEl>
                                          </p:spTgt>
                                        </p:tgtEl>
                                        <p:attrNameLst>
                                          <p:attrName>ppt_h</p:attrName>
                                        </p:attrNameLst>
                                      </p:cBhvr>
                                      <p:tavLst>
                                        <p:tav tm="0">
                                          <p:val>
                                            <p:strVal val="#ppt_h"/>
                                          </p:val>
                                        </p:tav>
                                        <p:tav tm="100000">
                                          <p:val>
                                            <p:strVal val="#ppt_h"/>
                                          </p:val>
                                        </p:tav>
                                      </p:tavLst>
                                    </p:anim>
                                    <p:animEffect transition="in" filter="fade">
                                      <p:cBhvr>
                                        <p:cTn id="23" dur="1000"/>
                                        <p:tgtEl>
                                          <p:spTgt spid="129026">
                                            <p:txEl>
                                              <p:charRg st="32" end="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nimBg="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p:cNvSpPr>
          <p:nvPr>
            <p:ph type="title"/>
          </p:nvPr>
        </p:nvSpPr>
        <p:spPr>
          <a:ln/>
        </p:spPr>
        <p:txBody>
          <a:bodyPr vert="horz" wrap="square" lIns="91440" tIns="45720" rIns="91440" bIns="45720" anchor="ctr" anchorCtr="0"/>
          <a:p>
            <a:pPr eaLnBrk="1" hangingPunct="1"/>
            <a:r>
              <a:rPr lang="zh-CN" altLang="en-US" dirty="0">
                <a:ea typeface="宋体" panose="02010600030101010101" pitchFamily="2" charset="-122"/>
              </a:rPr>
              <a:t>潜台词品读</a:t>
            </a:r>
            <a:endParaRPr lang="zh-CN" altLang="en-US" dirty="0">
              <a:ea typeface="宋体" panose="02010600030101010101" pitchFamily="2" charset="-122"/>
            </a:endParaRPr>
          </a:p>
        </p:txBody>
      </p:sp>
      <p:sp>
        <p:nvSpPr>
          <p:cNvPr id="169987" name="Rectangle 3"/>
          <p:cNvSpPr>
            <a:spLocks noGrp="1"/>
          </p:cNvSpPr>
          <p:nvPr>
            <p:ph idx="1" hasCustomPrompt="1"/>
          </p:nvPr>
        </p:nvSpPr>
        <p:spPr>
          <a:ln/>
        </p:spPr>
        <p:txBody>
          <a:bodyPr vert="horz" wrap="square" lIns="91440" tIns="45720" rIns="91440" bIns="45720" anchor="t" anchorCtr="0"/>
          <a:p>
            <a:pPr eaLnBrk="1" hangingPunct="1"/>
            <a:r>
              <a:rPr lang="en-US" altLang="zh-CN" b="1" dirty="0">
                <a:solidFill>
                  <a:schemeClr val="accent2"/>
                </a:solidFill>
                <a:ea typeface="宋体" panose="02010600030101010101" pitchFamily="2" charset="-122"/>
              </a:rPr>
              <a:t>1</a:t>
            </a:r>
            <a:r>
              <a:rPr lang="zh-CN" altLang="en-US" b="1" dirty="0">
                <a:solidFill>
                  <a:schemeClr val="accent2"/>
                </a:solidFill>
                <a:ea typeface="宋体" panose="02010600030101010101" pitchFamily="2" charset="-122"/>
              </a:rPr>
              <a:t>、老人：（喝了茶）多谢！八十二了，没人管！这年月呀，人还不如一只鸽子呢！唉！（慢慢走出去）</a:t>
            </a:r>
            <a:endParaRPr lang="zh-CN" altLang="en-US" b="1" dirty="0">
              <a:solidFill>
                <a:schemeClr val="accent2"/>
              </a:solidFill>
              <a:ea typeface="宋体" panose="02010600030101010101" pitchFamily="2" charset="-122"/>
            </a:endParaRPr>
          </a:p>
          <a:p>
            <a:pPr eaLnBrk="1" hangingPunct="1"/>
            <a:r>
              <a:rPr lang="en-US" altLang="zh-CN" b="1" dirty="0">
                <a:solidFill>
                  <a:srgbClr val="FF0000"/>
                </a:solidFill>
                <a:ea typeface="宋体" panose="02010600030101010101" pitchFamily="2" charset="-122"/>
              </a:rPr>
              <a:t>——</a:t>
            </a:r>
            <a:r>
              <a:rPr lang="zh-CN" altLang="en-US" b="1" dirty="0">
                <a:solidFill>
                  <a:srgbClr val="FF0000"/>
                </a:solidFill>
                <a:ea typeface="宋体" panose="02010600030101010101" pitchFamily="2" charset="-122"/>
              </a:rPr>
              <a:t>穷人没人管，富人们却为一只鸽子大动干戈。</a:t>
            </a:r>
            <a:endParaRPr lang="zh-CN" altLang="en-US" b="1" dirty="0">
              <a:solidFill>
                <a:srgbClr val="FF0000"/>
              </a:solidFill>
              <a:ea typeface="宋体" panose="02010600030101010101" pitchFamily="2" charset="-122"/>
            </a:endParaRPr>
          </a:p>
          <a:p>
            <a:pPr eaLnBrk="1" hangingPunct="1"/>
            <a:r>
              <a:rPr lang="en-US" altLang="zh-CN" b="1" dirty="0">
                <a:solidFill>
                  <a:srgbClr val="FF0000"/>
                </a:solidFill>
                <a:ea typeface="宋体" panose="02010600030101010101" pitchFamily="2" charset="-122"/>
              </a:rPr>
              <a:t>-——</a:t>
            </a:r>
            <a:r>
              <a:rPr lang="zh-CN" altLang="en-US" b="1" dirty="0">
                <a:solidFill>
                  <a:srgbClr val="FF0000"/>
                </a:solidFill>
                <a:ea typeface="宋体" panose="02010600030101010101" pitchFamily="2" charset="-122"/>
              </a:rPr>
              <a:t>社会的混乱，政治的腐败。</a:t>
            </a:r>
            <a:endParaRPr lang="zh-CN" altLang="en-US" b="1" dirty="0">
              <a:solidFill>
                <a:srgbClr val="FF0000"/>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9987">
                                            <p:txEl>
                                              <p:charRg st="0" end="47"/>
                                            </p:txEl>
                                          </p:spTgt>
                                        </p:tgtEl>
                                        <p:attrNameLst>
                                          <p:attrName>style.visibility</p:attrName>
                                        </p:attrNameLst>
                                      </p:cBhvr>
                                      <p:to>
                                        <p:strVal val="visible"/>
                                      </p:to>
                                    </p:set>
                                    <p:anim calcmode="lin" valueType="num">
                                      <p:cBhvr additive="base">
                                        <p:cTn id="7" dur="500" fill="hold"/>
                                        <p:tgtEl>
                                          <p:spTgt spid="169987">
                                            <p:txEl>
                                              <p:charRg st="0" end="4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9987">
                                            <p:txEl>
                                              <p:charRg st="0" end="4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9987">
                                            <p:txEl>
                                              <p:charRg st="47" end="70"/>
                                            </p:txEl>
                                          </p:spTgt>
                                        </p:tgtEl>
                                        <p:attrNameLst>
                                          <p:attrName>style.visibility</p:attrName>
                                        </p:attrNameLst>
                                      </p:cBhvr>
                                      <p:to>
                                        <p:strVal val="visible"/>
                                      </p:to>
                                    </p:set>
                                    <p:anim calcmode="lin" valueType="num">
                                      <p:cBhvr additive="base">
                                        <p:cTn id="13" dur="500" fill="hold"/>
                                        <p:tgtEl>
                                          <p:spTgt spid="169987">
                                            <p:txEl>
                                              <p:charRg st="47" end="7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987">
                                            <p:txEl>
                                              <p:charRg st="47" end="7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9987">
                                            <p:txEl>
                                              <p:charRg st="70" end="86"/>
                                            </p:txEl>
                                          </p:spTgt>
                                        </p:tgtEl>
                                        <p:attrNameLst>
                                          <p:attrName>style.visibility</p:attrName>
                                        </p:attrNameLst>
                                      </p:cBhvr>
                                      <p:to>
                                        <p:strVal val="visible"/>
                                      </p:to>
                                    </p:set>
                                    <p:anim calcmode="lin" valueType="num">
                                      <p:cBhvr additive="base">
                                        <p:cTn id="17" dur="500" fill="hold"/>
                                        <p:tgtEl>
                                          <p:spTgt spid="169987">
                                            <p:txEl>
                                              <p:charRg st="70" end="8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9987">
                                            <p:txEl>
                                              <p:charRg st="70" end="8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p:cNvSpPr>
          <p:nvPr>
            <p:ph type="title"/>
          </p:nvPr>
        </p:nvSpPr>
        <p:spPr>
          <a:ln/>
        </p:spPr>
        <p:txBody>
          <a:bodyPr vert="horz" wrap="square" lIns="91440" tIns="45720" rIns="91440" bIns="45720" anchor="ctr" anchorCtr="0"/>
          <a:p>
            <a:pPr eaLnBrk="1" hangingPunct="1"/>
            <a:r>
              <a:rPr lang="zh-CN" altLang="en-US" dirty="0">
                <a:ea typeface="宋体" panose="02010600030101010101" pitchFamily="2" charset="-122"/>
              </a:rPr>
              <a:t>潜台词品读</a:t>
            </a:r>
            <a:endParaRPr lang="zh-CN" altLang="en-US" dirty="0">
              <a:ea typeface="宋体" panose="02010600030101010101" pitchFamily="2" charset="-122"/>
            </a:endParaRPr>
          </a:p>
        </p:txBody>
      </p:sp>
      <p:sp>
        <p:nvSpPr>
          <p:cNvPr id="171011" name="Rectangle 3"/>
          <p:cNvSpPr>
            <a:spLocks noGrp="1"/>
          </p:cNvSpPr>
          <p:nvPr>
            <p:ph idx="1" hasCustomPrompt="1"/>
          </p:nvPr>
        </p:nvSpPr>
        <p:spPr>
          <a:ln/>
        </p:spPr>
        <p:txBody>
          <a:bodyPr vert="horz" wrap="square" lIns="91440" tIns="45720" rIns="91440" bIns="45720" anchor="t" anchorCtr="0"/>
          <a:p>
            <a:pPr eaLnBrk="1" hangingPunct="1"/>
            <a:r>
              <a:rPr lang="en-US" altLang="zh-CN" b="1" dirty="0">
                <a:solidFill>
                  <a:schemeClr val="accent2"/>
                </a:solidFill>
                <a:ea typeface="宋体" panose="02010600030101010101" pitchFamily="2" charset="-122"/>
              </a:rPr>
              <a:t>2</a:t>
            </a:r>
            <a:r>
              <a:rPr lang="zh-CN" altLang="en-US" b="1" dirty="0">
                <a:solidFill>
                  <a:schemeClr val="accent2"/>
                </a:solidFill>
                <a:ea typeface="宋体" panose="02010600030101010101" pitchFamily="2" charset="-122"/>
              </a:rPr>
              <a:t>、刘麻子：找遍了你们全村儿，找得出十两银子找不出？在乡下，五斤白面就换个孩子，你不是不知道！</a:t>
            </a:r>
            <a:endParaRPr lang="zh-CN" altLang="en-US" b="1" dirty="0">
              <a:solidFill>
                <a:schemeClr val="accent2"/>
              </a:solidFill>
              <a:ea typeface="宋体" panose="02010600030101010101" pitchFamily="2" charset="-122"/>
            </a:endParaRPr>
          </a:p>
          <a:p>
            <a:pPr eaLnBrk="1" hangingPunct="1"/>
            <a:r>
              <a:rPr lang="en-US" altLang="zh-CN" b="1" dirty="0">
                <a:solidFill>
                  <a:srgbClr val="FF0000"/>
                </a:solidFill>
                <a:ea typeface="宋体" panose="02010600030101010101" pitchFamily="2" charset="-122"/>
              </a:rPr>
              <a:t>——</a:t>
            </a:r>
            <a:r>
              <a:rPr lang="zh-CN" altLang="en-US" b="1" dirty="0">
                <a:solidFill>
                  <a:srgbClr val="FF0000"/>
                </a:solidFill>
                <a:ea typeface="宋体" panose="02010600030101010101" pitchFamily="2" charset="-122"/>
              </a:rPr>
              <a:t>农村经济艰难，人民生活凄苦，卖儿卖女，司空见惯。</a:t>
            </a:r>
            <a:endParaRPr lang="zh-CN" altLang="en-US" b="1" dirty="0">
              <a:solidFill>
                <a:srgbClr val="FF0000"/>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1011">
                                            <p:txEl>
                                              <p:charRg st="0" end="48"/>
                                            </p:txEl>
                                          </p:spTgt>
                                        </p:tgtEl>
                                        <p:attrNameLst>
                                          <p:attrName>style.visibility</p:attrName>
                                        </p:attrNameLst>
                                      </p:cBhvr>
                                      <p:to>
                                        <p:strVal val="visible"/>
                                      </p:to>
                                    </p:set>
                                    <p:anim calcmode="lin" valueType="num">
                                      <p:cBhvr additive="base">
                                        <p:cTn id="7" dur="500" fill="hold"/>
                                        <p:tgtEl>
                                          <p:spTgt spid="171011">
                                            <p:txEl>
                                              <p:charRg st="0" end="4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1011">
                                            <p:txEl>
                                              <p:charRg st="0" end="4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1011">
                                            <p:txEl>
                                              <p:charRg st="48" end="75"/>
                                            </p:txEl>
                                          </p:spTgt>
                                        </p:tgtEl>
                                        <p:attrNameLst>
                                          <p:attrName>style.visibility</p:attrName>
                                        </p:attrNameLst>
                                      </p:cBhvr>
                                      <p:to>
                                        <p:strVal val="visible"/>
                                      </p:to>
                                    </p:set>
                                    <p:anim calcmode="lin" valueType="num">
                                      <p:cBhvr additive="base">
                                        <p:cTn id="13" dur="500" fill="hold"/>
                                        <p:tgtEl>
                                          <p:spTgt spid="171011">
                                            <p:txEl>
                                              <p:charRg st="48" end="7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1011">
                                            <p:txEl>
                                              <p:charRg st="48" end="7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Grp="1"/>
          </p:cNvSpPr>
          <p:nvPr>
            <p:ph type="title"/>
          </p:nvPr>
        </p:nvSpPr>
        <p:spPr>
          <a:ln/>
        </p:spPr>
        <p:txBody>
          <a:bodyPr vert="horz" wrap="square" lIns="91440" tIns="45720" rIns="91440" bIns="45720" anchor="ctr" anchorCtr="0"/>
          <a:p>
            <a:pPr eaLnBrk="1" hangingPunct="1"/>
            <a:r>
              <a:rPr lang="zh-CN" altLang="en-US" dirty="0">
                <a:ea typeface="宋体" panose="02010600030101010101" pitchFamily="2" charset="-122"/>
              </a:rPr>
              <a:t>潜台词品读</a:t>
            </a:r>
            <a:endParaRPr lang="zh-CN" altLang="en-US" dirty="0">
              <a:ea typeface="宋体" panose="02010600030101010101" pitchFamily="2" charset="-122"/>
            </a:endParaRPr>
          </a:p>
        </p:txBody>
      </p:sp>
      <p:sp>
        <p:nvSpPr>
          <p:cNvPr id="172035" name="Rectangle 3"/>
          <p:cNvSpPr>
            <a:spLocks noGrp="1"/>
          </p:cNvSpPr>
          <p:nvPr>
            <p:ph idx="1" hasCustomPrompt="1"/>
          </p:nvPr>
        </p:nvSpPr>
        <p:spPr>
          <a:ln/>
        </p:spPr>
        <p:txBody>
          <a:bodyPr vert="horz" wrap="square" lIns="91440" tIns="45720" rIns="91440" bIns="45720" anchor="t" anchorCtr="0"/>
          <a:p>
            <a:pPr eaLnBrk="1" hangingPunct="1"/>
            <a:r>
              <a:rPr lang="en-US" altLang="zh-CN" b="1" dirty="0">
                <a:solidFill>
                  <a:schemeClr val="accent2"/>
                </a:solidFill>
                <a:ea typeface="宋体" panose="02010600030101010101" pitchFamily="2" charset="-122"/>
              </a:rPr>
              <a:t>3</a:t>
            </a:r>
            <a:r>
              <a:rPr lang="zh-CN" altLang="en-US" b="1" dirty="0">
                <a:solidFill>
                  <a:schemeClr val="accent2"/>
                </a:solidFill>
                <a:ea typeface="宋体" panose="02010600030101010101" pitchFamily="2" charset="-122"/>
              </a:rPr>
              <a:t>、庞太监：那还用说吗？天下太平了：圣旨下来，谭嗣同问斩！告诉您，谁敢改祖宗的章程，谁就掉脑袋！</a:t>
            </a:r>
            <a:endParaRPr lang="zh-CN" altLang="en-US" b="1" dirty="0">
              <a:solidFill>
                <a:schemeClr val="accent2"/>
              </a:solidFill>
              <a:ea typeface="宋体" panose="02010600030101010101" pitchFamily="2" charset="-122"/>
            </a:endParaRPr>
          </a:p>
          <a:p>
            <a:pPr eaLnBrk="1" hangingPunct="1"/>
            <a:r>
              <a:rPr lang="en-US" altLang="zh-CN" b="1" dirty="0">
                <a:solidFill>
                  <a:srgbClr val="FF0000"/>
                </a:solidFill>
                <a:ea typeface="宋体" panose="02010600030101010101" pitchFamily="2" charset="-122"/>
              </a:rPr>
              <a:t>——</a:t>
            </a:r>
            <a:r>
              <a:rPr lang="zh-CN" altLang="en-US" b="1" dirty="0">
                <a:solidFill>
                  <a:srgbClr val="FF0000"/>
                </a:solidFill>
                <a:ea typeface="宋体" panose="02010600030101010101" pitchFamily="2" charset="-122"/>
              </a:rPr>
              <a:t>维新运动失败，以慈禧为首的顽固保守派横行国内、谄媚洋人、出卖土地苟且偷生。 </a:t>
            </a:r>
            <a:endParaRPr lang="zh-CN" altLang="en-US" b="1" dirty="0">
              <a:solidFill>
                <a:srgbClr val="FF0000"/>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2035">
                                            <p:txEl>
                                              <p:charRg st="0" end="49"/>
                                            </p:txEl>
                                          </p:spTgt>
                                        </p:tgtEl>
                                        <p:attrNameLst>
                                          <p:attrName>style.visibility</p:attrName>
                                        </p:attrNameLst>
                                      </p:cBhvr>
                                      <p:to>
                                        <p:strVal val="visible"/>
                                      </p:to>
                                    </p:set>
                                    <p:anim calcmode="lin" valueType="num">
                                      <p:cBhvr additive="base">
                                        <p:cTn id="7" dur="500" fill="hold"/>
                                        <p:tgtEl>
                                          <p:spTgt spid="172035">
                                            <p:txEl>
                                              <p:charRg st="0" end="4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2035">
                                            <p:txEl>
                                              <p:charRg st="0" end="49"/>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2035">
                                            <p:txEl>
                                              <p:charRg st="49" end="90"/>
                                            </p:txEl>
                                          </p:spTgt>
                                        </p:tgtEl>
                                        <p:attrNameLst>
                                          <p:attrName>style.visibility</p:attrName>
                                        </p:attrNameLst>
                                      </p:cBhvr>
                                      <p:to>
                                        <p:strVal val="visible"/>
                                      </p:to>
                                    </p:set>
                                    <p:anim calcmode="lin" valueType="num">
                                      <p:cBhvr additive="base">
                                        <p:cTn id="13" dur="500" fill="hold"/>
                                        <p:tgtEl>
                                          <p:spTgt spid="172035">
                                            <p:txEl>
                                              <p:charRg st="49" end="9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2035">
                                            <p:txEl>
                                              <p:charRg st="49" end="9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a:spLocks noGrp="1"/>
          </p:cNvSpPr>
          <p:nvPr>
            <p:ph type="title"/>
          </p:nvPr>
        </p:nvSpPr>
        <p:spPr>
          <a:ln/>
        </p:spPr>
        <p:txBody>
          <a:bodyPr vert="horz" wrap="square" lIns="91440" tIns="45720" rIns="91440" bIns="45720" anchor="ctr" anchorCtr="0"/>
          <a:p>
            <a:pPr eaLnBrk="1" hangingPunct="1"/>
            <a:r>
              <a:rPr lang="zh-CN" altLang="en-US" dirty="0">
                <a:ea typeface="宋体" panose="02010600030101010101" pitchFamily="2" charset="-122"/>
              </a:rPr>
              <a:t>潜台词品读</a:t>
            </a:r>
            <a:endParaRPr lang="zh-CN" altLang="en-US" dirty="0">
              <a:ea typeface="宋体" panose="02010600030101010101" pitchFamily="2" charset="-122"/>
            </a:endParaRPr>
          </a:p>
        </p:txBody>
      </p:sp>
      <p:sp>
        <p:nvSpPr>
          <p:cNvPr id="173059" name="Rectangle 3"/>
          <p:cNvSpPr>
            <a:spLocks noGrp="1"/>
          </p:cNvSpPr>
          <p:nvPr>
            <p:ph idx="1" hasCustomPrompt="1"/>
          </p:nvPr>
        </p:nvSpPr>
        <p:spPr>
          <a:ln/>
        </p:spPr>
        <p:txBody>
          <a:bodyPr vert="horz" wrap="square" lIns="91440" tIns="45720" rIns="91440" bIns="45720" anchor="t" anchorCtr="0"/>
          <a:p>
            <a:pPr eaLnBrk="1" hangingPunct="1"/>
            <a:r>
              <a:rPr lang="en-US" altLang="zh-CN" b="1" dirty="0">
                <a:solidFill>
                  <a:schemeClr val="accent2"/>
                </a:solidFill>
                <a:ea typeface="宋体" panose="02010600030101010101" pitchFamily="2" charset="-122"/>
              </a:rPr>
              <a:t>4</a:t>
            </a:r>
            <a:r>
              <a:rPr lang="zh-CN" altLang="en-US" b="1" dirty="0">
                <a:solidFill>
                  <a:schemeClr val="accent2"/>
                </a:solidFill>
                <a:ea typeface="宋体" panose="02010600030101010101" pitchFamily="2" charset="-122"/>
              </a:rPr>
              <a:t>、宋恩子：你还想拒捕吗？我这儿可带着“王法”呢！（掏出腰中带着的铁链子）</a:t>
            </a:r>
            <a:endParaRPr lang="zh-CN" altLang="en-US" b="1" dirty="0">
              <a:solidFill>
                <a:schemeClr val="accent2"/>
              </a:solidFill>
              <a:ea typeface="宋体" panose="02010600030101010101" pitchFamily="2" charset="-122"/>
            </a:endParaRPr>
          </a:p>
          <a:p>
            <a:pPr eaLnBrk="1" hangingPunct="1"/>
            <a:r>
              <a:rPr lang="en-US" altLang="zh-CN" b="1" dirty="0">
                <a:solidFill>
                  <a:srgbClr val="FF0000"/>
                </a:solidFill>
                <a:ea typeface="宋体" panose="02010600030101010101" pitchFamily="2" charset="-122"/>
              </a:rPr>
              <a:t>——</a:t>
            </a:r>
            <a:r>
              <a:rPr lang="zh-CN" altLang="en-US" b="1" dirty="0">
                <a:solidFill>
                  <a:srgbClr val="FF0000"/>
                </a:solidFill>
                <a:ea typeface="宋体" panose="02010600030101010101" pitchFamily="2" charset="-122"/>
              </a:rPr>
              <a:t>常四爷一句话，就被认为是谭嗣同一伙的。铁链子就是王法。</a:t>
            </a:r>
            <a:endParaRPr lang="zh-CN" altLang="en-US" b="1" dirty="0">
              <a:solidFill>
                <a:srgbClr val="FF0000"/>
              </a:solidFill>
              <a:ea typeface="宋体" panose="02010600030101010101" pitchFamily="2" charset="-122"/>
            </a:endParaRPr>
          </a:p>
          <a:p>
            <a:pPr eaLnBrk="1" hangingPunct="1"/>
            <a:r>
              <a:rPr lang="en-US" altLang="zh-CN" b="1" dirty="0">
                <a:solidFill>
                  <a:srgbClr val="FF0000"/>
                </a:solidFill>
                <a:ea typeface="宋体" panose="02010600030101010101" pitchFamily="2" charset="-122"/>
              </a:rPr>
              <a:t>——</a:t>
            </a:r>
            <a:r>
              <a:rPr lang="zh-CN" altLang="en-US" b="1" dirty="0">
                <a:solidFill>
                  <a:srgbClr val="FF0000"/>
                </a:solidFill>
                <a:ea typeface="宋体" panose="02010600030101010101" pitchFamily="2" charset="-122"/>
              </a:rPr>
              <a:t>这个社会的混乱、畸形、荒谬。正如鲁迅所说“一个做奴隶而不得的时代”</a:t>
            </a:r>
            <a:r>
              <a:rPr lang="zh-CN" altLang="en-US" dirty="0">
                <a:solidFill>
                  <a:srgbClr val="00FF00"/>
                </a:solidFill>
                <a:ea typeface="宋体" panose="02010600030101010101" pitchFamily="2" charset="-122"/>
              </a:rPr>
              <a:t>。</a:t>
            </a:r>
            <a:r>
              <a:rPr lang="zh-CN" altLang="en-US" dirty="0">
                <a:ea typeface="宋体" panose="02010600030101010101" pitchFamily="2" charset="-122"/>
              </a:rPr>
              <a:t> </a:t>
            </a:r>
            <a:endParaRPr lang="zh-CN" altLang="en-US" dirty="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3059">
                                            <p:txEl>
                                              <p:charRg st="0" end="38"/>
                                            </p:txEl>
                                          </p:spTgt>
                                        </p:tgtEl>
                                        <p:attrNameLst>
                                          <p:attrName>style.visibility</p:attrName>
                                        </p:attrNameLst>
                                      </p:cBhvr>
                                      <p:to>
                                        <p:strVal val="visible"/>
                                      </p:to>
                                    </p:set>
                                    <p:anim calcmode="lin" valueType="num">
                                      <p:cBhvr additive="base">
                                        <p:cTn id="7" dur="500" fill="hold"/>
                                        <p:tgtEl>
                                          <p:spTgt spid="173059">
                                            <p:txEl>
                                              <p:charRg st="0" end="3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3059">
                                            <p:txEl>
                                              <p:charRg st="0" end="3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3059">
                                            <p:txEl>
                                              <p:charRg st="38" end="68"/>
                                            </p:txEl>
                                          </p:spTgt>
                                        </p:tgtEl>
                                        <p:attrNameLst>
                                          <p:attrName>style.visibility</p:attrName>
                                        </p:attrNameLst>
                                      </p:cBhvr>
                                      <p:to>
                                        <p:strVal val="visible"/>
                                      </p:to>
                                    </p:set>
                                    <p:anim calcmode="lin" valueType="num">
                                      <p:cBhvr additive="base">
                                        <p:cTn id="13" dur="500" fill="hold"/>
                                        <p:tgtEl>
                                          <p:spTgt spid="173059">
                                            <p:txEl>
                                              <p:charRg st="38" end="6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3059">
                                            <p:txEl>
                                              <p:charRg st="38" end="68"/>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3059">
                                            <p:txEl>
                                              <p:charRg st="68" end="106"/>
                                            </p:txEl>
                                          </p:spTgt>
                                        </p:tgtEl>
                                        <p:attrNameLst>
                                          <p:attrName>style.visibility</p:attrName>
                                        </p:attrNameLst>
                                      </p:cBhvr>
                                      <p:to>
                                        <p:strVal val="visible"/>
                                      </p:to>
                                    </p:set>
                                    <p:anim calcmode="lin" valueType="num">
                                      <p:cBhvr additive="base">
                                        <p:cTn id="17" dur="500" fill="hold"/>
                                        <p:tgtEl>
                                          <p:spTgt spid="173059">
                                            <p:txEl>
                                              <p:charRg st="68" end="10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3059">
                                            <p:txEl>
                                              <p:charRg st="68" end="10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日期占位符 1"/>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7FFD4482-FD45-4437-B951-67FF96462005}"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pic>
        <p:nvPicPr>
          <p:cNvPr id="22531" name="Picture 2" descr="茶馆（四川4）"/>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p:cNvSpPr>
          <p:nvPr>
            <p:ph type="title"/>
          </p:nvPr>
        </p:nvSpPr>
        <p:spPr>
          <a:ln/>
        </p:spPr>
        <p:txBody>
          <a:bodyPr vert="horz" wrap="square" lIns="91440" tIns="45720" rIns="91440" bIns="45720" anchor="ctr" anchorCtr="0"/>
          <a:p>
            <a:pPr eaLnBrk="1" hangingPunct="1"/>
            <a:r>
              <a:rPr lang="zh-CN" altLang="en-US" dirty="0">
                <a:ea typeface="宋体" panose="02010600030101010101" pitchFamily="2" charset="-122"/>
              </a:rPr>
              <a:t>潜台词品读</a:t>
            </a:r>
            <a:endParaRPr lang="zh-CN" altLang="en-US" dirty="0">
              <a:ea typeface="宋体" panose="02010600030101010101" pitchFamily="2" charset="-122"/>
            </a:endParaRPr>
          </a:p>
        </p:txBody>
      </p:sp>
      <p:sp>
        <p:nvSpPr>
          <p:cNvPr id="174083" name="Rectangle 3"/>
          <p:cNvSpPr>
            <a:spLocks noGrp="1"/>
          </p:cNvSpPr>
          <p:nvPr>
            <p:ph idx="1" hasCustomPrompt="1"/>
          </p:nvPr>
        </p:nvSpPr>
        <p:spPr>
          <a:ln/>
        </p:spPr>
        <p:txBody>
          <a:bodyPr vert="horz" wrap="square" lIns="91440" tIns="45720" rIns="91440" bIns="45720" anchor="t" anchorCtr="0"/>
          <a:p>
            <a:pPr eaLnBrk="1" hangingPunct="1"/>
            <a:r>
              <a:rPr lang="en-US" altLang="zh-CN" b="1" dirty="0">
                <a:solidFill>
                  <a:schemeClr val="accent2"/>
                </a:solidFill>
                <a:ea typeface="宋体" panose="02010600030101010101" pitchFamily="2" charset="-122"/>
              </a:rPr>
              <a:t>5</a:t>
            </a:r>
            <a:r>
              <a:rPr lang="zh-CN" altLang="en-US" b="1" dirty="0">
                <a:solidFill>
                  <a:schemeClr val="accent2"/>
                </a:solidFill>
                <a:ea typeface="宋体" panose="02010600030101010101" pitchFamily="2" charset="-122"/>
              </a:rPr>
              <a:t>、庞太监：我要活的，可不要死的！（怪笑）哈哈哈</a:t>
            </a:r>
            <a:endParaRPr lang="zh-CN" altLang="en-US" b="1" dirty="0">
              <a:solidFill>
                <a:schemeClr val="accent2"/>
              </a:solidFill>
              <a:ea typeface="宋体" panose="02010600030101010101" pitchFamily="2" charset="-122"/>
            </a:endParaRPr>
          </a:p>
          <a:p>
            <a:pPr eaLnBrk="1" hangingPunct="1"/>
            <a:r>
              <a:rPr lang="zh-CN" altLang="en-US" b="1" dirty="0">
                <a:solidFill>
                  <a:srgbClr val="FF0000"/>
                </a:solidFill>
                <a:ea typeface="宋体" panose="02010600030101010101" pitchFamily="2" charset="-122"/>
              </a:rPr>
              <a:t>    </a:t>
            </a:r>
            <a:r>
              <a:rPr lang="en-US" altLang="zh-CN" b="1" dirty="0">
                <a:solidFill>
                  <a:srgbClr val="FF0000"/>
                </a:solidFill>
                <a:ea typeface="宋体" panose="02010600030101010101" pitchFamily="2" charset="-122"/>
              </a:rPr>
              <a:t>——</a:t>
            </a:r>
            <a:r>
              <a:rPr lang="zh-CN" altLang="en-US" b="1" dirty="0">
                <a:solidFill>
                  <a:srgbClr val="FF0000"/>
                </a:solidFill>
                <a:ea typeface="宋体" panose="02010600030101010101" pitchFamily="2" charset="-122"/>
              </a:rPr>
              <a:t>太监公然买黄花闺女做媳妇</a:t>
            </a:r>
            <a:endParaRPr lang="zh-CN" altLang="en-US" b="1" dirty="0">
              <a:solidFill>
                <a:srgbClr val="FF0000"/>
              </a:solidFill>
              <a:ea typeface="宋体" panose="02010600030101010101" pitchFamily="2" charset="-122"/>
            </a:endParaRPr>
          </a:p>
          <a:p>
            <a:pPr eaLnBrk="1" hangingPunct="1"/>
            <a:r>
              <a:rPr lang="zh-CN" altLang="en-US" b="1" dirty="0">
                <a:solidFill>
                  <a:srgbClr val="FF0000"/>
                </a:solidFill>
                <a:ea typeface="宋体" panose="02010600030101010101" pitchFamily="2" charset="-122"/>
              </a:rPr>
              <a:t>    </a:t>
            </a:r>
            <a:r>
              <a:rPr lang="en-US" altLang="zh-CN" b="1" dirty="0">
                <a:solidFill>
                  <a:srgbClr val="FF0000"/>
                </a:solidFill>
                <a:ea typeface="宋体" panose="02010600030101010101" pitchFamily="2" charset="-122"/>
              </a:rPr>
              <a:t>——</a:t>
            </a:r>
            <a:r>
              <a:rPr lang="zh-CN" altLang="en-US" b="1" dirty="0">
                <a:solidFill>
                  <a:srgbClr val="FF0000"/>
                </a:solidFill>
                <a:ea typeface="宋体" panose="02010600030101010101" pitchFamily="2" charset="-122"/>
              </a:rPr>
              <a:t>社会的荒谬、畸形。当权者为所欲为，百姓卖儿卖女求生。 </a:t>
            </a:r>
            <a:endParaRPr lang="zh-CN" altLang="en-US" b="1" dirty="0">
              <a:solidFill>
                <a:srgbClr val="FF0000"/>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083">
                                            <p:txEl>
                                              <p:charRg st="0" end="25"/>
                                            </p:txEl>
                                          </p:spTgt>
                                        </p:tgtEl>
                                        <p:attrNameLst>
                                          <p:attrName>style.visibility</p:attrName>
                                        </p:attrNameLst>
                                      </p:cBhvr>
                                      <p:to>
                                        <p:strVal val="visible"/>
                                      </p:to>
                                    </p:set>
                                    <p:anim calcmode="lin" valueType="num">
                                      <p:cBhvr additive="base">
                                        <p:cTn id="7" dur="500" fill="hold"/>
                                        <p:tgtEl>
                                          <p:spTgt spid="174083">
                                            <p:txEl>
                                              <p:charRg st="0" end="2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083">
                                            <p:txEl>
                                              <p:charRg st="0" end="2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083">
                                            <p:txEl>
                                              <p:charRg st="25" end="44"/>
                                            </p:txEl>
                                          </p:spTgt>
                                        </p:tgtEl>
                                        <p:attrNameLst>
                                          <p:attrName>style.visibility</p:attrName>
                                        </p:attrNameLst>
                                      </p:cBhvr>
                                      <p:to>
                                        <p:strVal val="visible"/>
                                      </p:to>
                                    </p:set>
                                    <p:anim calcmode="lin" valueType="num">
                                      <p:cBhvr additive="base">
                                        <p:cTn id="13" dur="500" fill="hold"/>
                                        <p:tgtEl>
                                          <p:spTgt spid="174083">
                                            <p:txEl>
                                              <p:charRg st="25" end="4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083">
                                            <p:txEl>
                                              <p:charRg st="25" end="4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4083">
                                            <p:txEl>
                                              <p:charRg st="44" end="78"/>
                                            </p:txEl>
                                          </p:spTgt>
                                        </p:tgtEl>
                                        <p:attrNameLst>
                                          <p:attrName>style.visibility</p:attrName>
                                        </p:attrNameLst>
                                      </p:cBhvr>
                                      <p:to>
                                        <p:strVal val="visible"/>
                                      </p:to>
                                    </p:set>
                                    <p:anim calcmode="lin" valueType="num">
                                      <p:cBhvr additive="base">
                                        <p:cTn id="17" dur="500" fill="hold"/>
                                        <p:tgtEl>
                                          <p:spTgt spid="174083">
                                            <p:txEl>
                                              <p:charRg st="44" end="7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3">
                                            <p:txEl>
                                              <p:charRg st="44" end="7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p:cNvSpPr>
          <p:nvPr>
            <p:ph type="title"/>
          </p:nvPr>
        </p:nvSpPr>
        <p:spPr>
          <a:ln/>
        </p:spPr>
        <p:txBody>
          <a:bodyPr vert="horz" wrap="square" lIns="91440" tIns="45720" rIns="91440" bIns="45720" anchor="ctr" anchorCtr="0"/>
          <a:p>
            <a:pPr eaLnBrk="1" hangingPunct="1"/>
            <a:r>
              <a:rPr lang="zh-CN" altLang="en-US" dirty="0">
                <a:ea typeface="宋体" panose="02010600030101010101" pitchFamily="2" charset="-122"/>
              </a:rPr>
              <a:t>潜台词品读</a:t>
            </a:r>
            <a:endParaRPr lang="zh-CN" altLang="en-US" dirty="0">
              <a:ea typeface="宋体" panose="02010600030101010101" pitchFamily="2" charset="-122"/>
            </a:endParaRPr>
          </a:p>
        </p:txBody>
      </p:sp>
      <p:sp>
        <p:nvSpPr>
          <p:cNvPr id="175107" name="Rectangle 3"/>
          <p:cNvSpPr>
            <a:spLocks noGrp="1"/>
          </p:cNvSpPr>
          <p:nvPr>
            <p:ph idx="1" hasCustomPrompt="1"/>
          </p:nvPr>
        </p:nvSpPr>
        <p:spPr>
          <a:xfrm>
            <a:off x="457200" y="1600200"/>
            <a:ext cx="8686800" cy="3200400"/>
          </a:xfrm>
          <a:ln/>
        </p:spPr>
        <p:txBody>
          <a:bodyPr vert="horz" wrap="square" lIns="91440" tIns="45720" rIns="91440" bIns="45720" anchor="t" anchorCtr="0"/>
          <a:p>
            <a:pPr eaLnBrk="1" hangingPunct="1"/>
            <a:r>
              <a:rPr lang="en-US" altLang="zh-CN" sz="2800" b="1" dirty="0">
                <a:solidFill>
                  <a:schemeClr val="accent2"/>
                </a:solidFill>
                <a:ea typeface="宋体" panose="02010600030101010101" pitchFamily="2" charset="-122"/>
              </a:rPr>
              <a:t>6</a:t>
            </a:r>
            <a:r>
              <a:rPr lang="zh-CN" altLang="en-US" sz="2800" b="1" dirty="0">
                <a:solidFill>
                  <a:schemeClr val="accent2"/>
                </a:solidFill>
                <a:ea typeface="宋体" panose="02010600030101010101" pitchFamily="2" charset="-122"/>
              </a:rPr>
              <a:t>、茶客甲：（正与茶客乙下象棋）将！你完啦！</a:t>
            </a:r>
            <a:endParaRPr lang="zh-CN" altLang="en-US" sz="2800" b="1" dirty="0">
              <a:solidFill>
                <a:schemeClr val="accent2"/>
              </a:solidFill>
              <a:ea typeface="宋体" panose="02010600030101010101" pitchFamily="2" charset="-122"/>
            </a:endParaRPr>
          </a:p>
          <a:p>
            <a:pPr eaLnBrk="1" hangingPunct="1"/>
            <a:r>
              <a:rPr lang="zh-CN" altLang="en-US" sz="2800" b="1" dirty="0">
                <a:solidFill>
                  <a:srgbClr val="FF0000"/>
                </a:solidFill>
                <a:ea typeface="宋体" panose="02010600030101010101" pitchFamily="2" charset="-122"/>
              </a:rPr>
              <a:t>    </a:t>
            </a:r>
            <a:r>
              <a:rPr lang="en-US" altLang="zh-CN" sz="2800" b="1" dirty="0">
                <a:solidFill>
                  <a:srgbClr val="FF0000"/>
                </a:solidFill>
                <a:ea typeface="宋体" panose="02010600030101010101" pitchFamily="2" charset="-122"/>
              </a:rPr>
              <a:t>——</a:t>
            </a:r>
            <a:r>
              <a:rPr lang="zh-CN" altLang="en-US" sz="2800" b="1" dirty="0">
                <a:solidFill>
                  <a:srgbClr val="FF0000"/>
                </a:solidFill>
                <a:ea typeface="宋体" panose="02010600030101010101" pitchFamily="2" charset="-122"/>
              </a:rPr>
              <a:t>双关，你可以指棋下完了，也可以指茶客，也可以指大清国，也可以指在座的芸芸众生。</a:t>
            </a:r>
            <a:r>
              <a:rPr lang="en-US" altLang="zh-CN" sz="2800" b="1" dirty="0">
                <a:solidFill>
                  <a:srgbClr val="FF0000"/>
                </a:solidFill>
                <a:ea typeface="宋体" panose="02010600030101010101" pitchFamily="2" charset="-122"/>
              </a:rPr>
              <a:t>《</a:t>
            </a:r>
            <a:r>
              <a:rPr lang="zh-CN" altLang="en-US" sz="2800" b="1" dirty="0">
                <a:solidFill>
                  <a:srgbClr val="FF0000"/>
                </a:solidFill>
                <a:ea typeface="宋体" panose="02010600030101010101" pitchFamily="2" charset="-122"/>
              </a:rPr>
              <a:t>茶馆</a:t>
            </a:r>
            <a:r>
              <a:rPr lang="en-US" altLang="zh-CN" sz="2800" b="1" dirty="0">
                <a:solidFill>
                  <a:srgbClr val="FF0000"/>
                </a:solidFill>
                <a:ea typeface="宋体" panose="02010600030101010101" pitchFamily="2" charset="-122"/>
              </a:rPr>
              <a:t>》</a:t>
            </a:r>
            <a:r>
              <a:rPr lang="zh-CN" altLang="en-US" sz="2800" b="1" dirty="0">
                <a:solidFill>
                  <a:srgbClr val="FF0000"/>
                </a:solidFill>
                <a:ea typeface="宋体" panose="02010600030101010101" pitchFamily="2" charset="-122"/>
              </a:rPr>
              <a:t>的结局也印证了这一点：正直的常四爷、维新资本家秦仲义、茶馆掌柜王利发一起聚集在茶馆烧纸钱，为自己，也为自己所生活的这个时代。王利发也与茶馆一起，被旧时代埋葬了。</a:t>
            </a:r>
            <a:endParaRPr lang="zh-CN" altLang="en-US" sz="2800" b="1" dirty="0">
              <a:solidFill>
                <a:srgbClr val="FF0000"/>
              </a:solidFill>
              <a:ea typeface="宋体" panose="02010600030101010101" pitchFamily="2" charset="-122"/>
            </a:endParaRPr>
          </a:p>
        </p:txBody>
      </p:sp>
      <p:sp>
        <p:nvSpPr>
          <p:cNvPr id="175108" name="Text Box 4"/>
          <p:cNvSpPr txBox="1">
            <a:spLocks noChangeArrowheads="1"/>
          </p:cNvSpPr>
          <p:nvPr/>
        </p:nvSpPr>
        <p:spPr bwMode="auto">
          <a:xfrm>
            <a:off x="304800" y="52578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3200" b="1" i="0" u="sng" strike="noStrike" kern="0" cap="none" spc="0" normalizeH="0" baseline="0" noProof="0" dirty="0" smtClean="0">
                <a:ln>
                  <a:noFill/>
                </a:ln>
                <a:solidFill>
                  <a:schemeClr val="accent2"/>
                </a:solidFill>
                <a:effectLst/>
                <a:uLnTx/>
                <a:uFillTx/>
                <a:latin typeface="Arial" panose="020B0604020202020204" pitchFamily="34" charset="0"/>
                <a:ea typeface="宋体" panose="02010600030101010101" pitchFamily="2" charset="-122"/>
                <a:cs typeface="+mn-cs"/>
              </a:rPr>
              <a:t>清政府完了，清朝社会完了，这个时代灭亡了</a:t>
            </a:r>
            <a:r>
              <a:rPr kumimoji="0" lang="zh-CN" altLang="en-US" sz="3200" b="1" i="0" u="none" strike="noStrike" kern="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a:t>
            </a:r>
            <a:endParaRPr kumimoji="0" lang="zh-CN" altLang="en-US" sz="3200" b="0" i="0" u="none" strike="noStrike" kern="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5107">
                                            <p:txEl>
                                              <p:charRg st="0" end="23"/>
                                            </p:txEl>
                                          </p:spTgt>
                                        </p:tgtEl>
                                        <p:attrNameLst>
                                          <p:attrName>style.visibility</p:attrName>
                                        </p:attrNameLst>
                                      </p:cBhvr>
                                      <p:to>
                                        <p:strVal val="visible"/>
                                      </p:to>
                                    </p:set>
                                    <p:anim calcmode="lin" valueType="num">
                                      <p:cBhvr additive="base">
                                        <p:cTn id="7" dur="500" fill="hold"/>
                                        <p:tgtEl>
                                          <p:spTgt spid="175107">
                                            <p:txEl>
                                              <p:charRg st="0" end="2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5107">
                                            <p:txEl>
                                              <p:charRg st="0" end="2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5107">
                                            <p:txEl>
                                              <p:charRg st="23" end="153"/>
                                            </p:txEl>
                                          </p:spTgt>
                                        </p:tgtEl>
                                        <p:attrNameLst>
                                          <p:attrName>style.visibility</p:attrName>
                                        </p:attrNameLst>
                                      </p:cBhvr>
                                      <p:to>
                                        <p:strVal val="visible"/>
                                      </p:to>
                                    </p:set>
                                    <p:anim calcmode="lin" valueType="num">
                                      <p:cBhvr additive="base">
                                        <p:cTn id="13" dur="500" fill="hold"/>
                                        <p:tgtEl>
                                          <p:spTgt spid="175107">
                                            <p:txEl>
                                              <p:charRg st="23" end="15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5107">
                                            <p:txEl>
                                              <p:charRg st="23" end="15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5108"/>
                                        </p:tgtEl>
                                        <p:attrNameLst>
                                          <p:attrName>style.visibility</p:attrName>
                                        </p:attrNameLst>
                                      </p:cBhvr>
                                      <p:to>
                                        <p:strVal val="visible"/>
                                      </p:to>
                                    </p:set>
                                    <p:anim calcmode="lin" valueType="num">
                                      <p:cBhvr additive="base">
                                        <p:cTn id="19" dur="500" fill="hold"/>
                                        <p:tgtEl>
                                          <p:spTgt spid="175108"/>
                                        </p:tgtEl>
                                        <p:attrNameLst>
                                          <p:attrName>ppt_x</p:attrName>
                                        </p:attrNameLst>
                                      </p:cBhvr>
                                      <p:tavLst>
                                        <p:tav tm="0">
                                          <p:val>
                                            <p:strVal val="#ppt_x"/>
                                          </p:val>
                                        </p:tav>
                                        <p:tav tm="100000">
                                          <p:val>
                                            <p:strVal val="#ppt_x"/>
                                          </p:val>
                                        </p:tav>
                                      </p:tavLst>
                                    </p:anim>
                                    <p:anim calcmode="lin" valueType="num">
                                      <p:cBhvr additive="base">
                                        <p:cTn id="20" dur="500" fill="hold"/>
                                        <p:tgtEl>
                                          <p:spTgt spid="175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日期占位符 1"/>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C1F2F2EF-6DC9-4FAD-B7FC-1E66BE492D5F}"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pic>
        <p:nvPicPr>
          <p:cNvPr id="23555" name="Picture 2" descr="茶馆1（北京）"/>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41"/>
          <p:cNvSpPr txBox="1">
            <a:spLocks noGrp="1" noChangeArrowheads="1"/>
          </p:cNvSpPr>
          <p:nvPr>
            <p:ph type="dt" sz="half" idx="2"/>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F204A977-14DC-4404-B0CA-C7312DCA3D97}"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148482" name="Rectangle 2"/>
          <p:cNvSpPr>
            <a:spLocks noGrp="1" noChangeArrowheads="1"/>
          </p:cNvSpPr>
          <p:nvPr>
            <p:ph type="ctrTitle" sz="quarter"/>
          </p:nvPr>
        </p:nvSpPr>
        <p:spPr>
          <a:xfrm>
            <a:off x="684213" y="1916113"/>
            <a:ext cx="8001000" cy="2514600"/>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mj-lt"/>
                <a:ea typeface="+mj-ea"/>
                <a:cs typeface="+mj-cs"/>
              </a:rPr>
              <a:t>一个大茶馆，就是一个小社会</a:t>
            </a:r>
            <a:endParaRPr kumimoji="0" lang="zh-CN" altLang="en-US" sz="54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mj-lt"/>
              <a:ea typeface="+mj-ea"/>
              <a:cs typeface="+mj-cs"/>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日期占位符 1"/>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876BC76A-8188-4F59-A64F-D326E61547F9}" type="datetime1">
              <a:rPr kumimoji="0" lang="zh-CN" alt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pic>
        <p:nvPicPr>
          <p:cNvPr id="153602" name="Picture 2" descr="老舍9"/>
          <p:cNvPicPr>
            <a:picLocks noChangeAspect="1"/>
          </p:cNvPicPr>
          <p:nvPr/>
        </p:nvPicPr>
        <p:blipFill>
          <a:blip r:embed="rId1"/>
          <a:stretch>
            <a:fillRect/>
          </a:stretch>
        </p:blipFill>
        <p:spPr>
          <a:xfrm>
            <a:off x="5867400" y="381000"/>
            <a:ext cx="2886075" cy="4191000"/>
          </a:xfrm>
          <a:prstGeom prst="rect">
            <a:avLst/>
          </a:prstGeom>
          <a:noFill/>
          <a:ln w="9525">
            <a:noFill/>
          </a:ln>
        </p:spPr>
      </p:pic>
      <p:sp>
        <p:nvSpPr>
          <p:cNvPr id="153603" name="Text Box 3"/>
          <p:cNvSpPr txBox="1"/>
          <p:nvPr/>
        </p:nvSpPr>
        <p:spPr>
          <a:xfrm>
            <a:off x="457200" y="4114800"/>
            <a:ext cx="5670550" cy="17399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latin typeface="+mn-lt"/>
                <a:ea typeface="+mn-ea"/>
                <a:cs typeface="+mn-cs"/>
              </a:defRPr>
            </a:lvl5pPr>
          </a:lstStyle>
          <a:p>
            <a:pPr marL="0" lvl="0" indent="0" eaLnBrk="1" hangingPunct="1">
              <a:spcBef>
                <a:spcPct val="0"/>
              </a:spcBef>
              <a:buClrTx/>
              <a:buSzTx/>
              <a:buFontTx/>
              <a:buNone/>
            </a:pPr>
            <a:r>
              <a:rPr lang="zh-CN" altLang="en-US" sz="3600" dirty="0">
                <a:solidFill>
                  <a:srgbClr val="FFFF00"/>
                </a:solidFill>
                <a:latin typeface="Times New Roman" panose="02020603050405020304" pitchFamily="18" charset="0"/>
                <a:ea typeface="华文行楷" pitchFamily="2" charset="-122"/>
              </a:rPr>
              <a:t>　　老舍（</a:t>
            </a:r>
            <a:r>
              <a:rPr lang="en-US" altLang="zh-CN" sz="3600" dirty="0">
                <a:solidFill>
                  <a:srgbClr val="FFFF00"/>
                </a:solidFill>
                <a:latin typeface="Times New Roman" panose="02020603050405020304" pitchFamily="18" charset="0"/>
                <a:ea typeface="华文行楷" pitchFamily="2" charset="-122"/>
              </a:rPr>
              <a:t>1899</a:t>
            </a:r>
            <a:r>
              <a:rPr lang="zh-CN" altLang="en-US" sz="3600" dirty="0">
                <a:solidFill>
                  <a:srgbClr val="FFFF00"/>
                </a:solidFill>
                <a:latin typeface="Times New Roman" panose="02020603050405020304" pitchFamily="18" charset="0"/>
                <a:ea typeface="华文行楷" pitchFamily="2" charset="-122"/>
              </a:rPr>
              <a:t>－</a:t>
            </a:r>
            <a:r>
              <a:rPr lang="en-US" altLang="zh-CN" sz="3600" dirty="0">
                <a:solidFill>
                  <a:srgbClr val="FFFF00"/>
                </a:solidFill>
                <a:latin typeface="Times New Roman" panose="02020603050405020304" pitchFamily="18" charset="0"/>
                <a:ea typeface="华文行楷" pitchFamily="2" charset="-122"/>
              </a:rPr>
              <a:t>1966</a:t>
            </a:r>
            <a:r>
              <a:rPr lang="zh-CN" altLang="en-US" sz="3600" dirty="0">
                <a:solidFill>
                  <a:srgbClr val="FFFF00"/>
                </a:solidFill>
                <a:latin typeface="Times New Roman" panose="02020603050405020304" pitchFamily="18" charset="0"/>
                <a:ea typeface="华文行楷" pitchFamily="2" charset="-122"/>
              </a:rPr>
              <a:t>）现</a:t>
            </a:r>
            <a:endParaRPr lang="zh-CN" altLang="en-US" sz="3600" dirty="0">
              <a:solidFill>
                <a:srgbClr val="FFFF00"/>
              </a:solidFill>
              <a:latin typeface="Times New Roman" panose="02020603050405020304" pitchFamily="18" charset="0"/>
              <a:ea typeface="华文行楷" pitchFamily="2" charset="-122"/>
            </a:endParaRPr>
          </a:p>
          <a:p>
            <a:pPr marL="0" lvl="0" indent="0" eaLnBrk="1" hangingPunct="1">
              <a:spcBef>
                <a:spcPct val="0"/>
              </a:spcBef>
              <a:buClrTx/>
              <a:buSzTx/>
              <a:buFontTx/>
              <a:buNone/>
            </a:pPr>
            <a:r>
              <a:rPr lang="zh-CN" altLang="en-US" sz="3600" dirty="0">
                <a:solidFill>
                  <a:srgbClr val="FFFF00"/>
                </a:solidFill>
                <a:latin typeface="Times New Roman" panose="02020603050405020304" pitchFamily="18" charset="0"/>
                <a:ea typeface="华文行楷" pitchFamily="2" charset="-122"/>
              </a:rPr>
              <a:t>代小说家、戏剧家。原名</a:t>
            </a:r>
            <a:endParaRPr lang="zh-CN" altLang="en-US" sz="3600" dirty="0">
              <a:solidFill>
                <a:srgbClr val="FFFF00"/>
              </a:solidFill>
              <a:latin typeface="Times New Roman" panose="02020603050405020304" pitchFamily="18" charset="0"/>
              <a:ea typeface="华文行楷" pitchFamily="2" charset="-122"/>
            </a:endParaRPr>
          </a:p>
          <a:p>
            <a:pPr marL="0" lvl="0" indent="0" eaLnBrk="1" hangingPunct="1">
              <a:spcBef>
                <a:spcPct val="0"/>
              </a:spcBef>
              <a:buClrTx/>
              <a:buSzTx/>
              <a:buFontTx/>
              <a:buNone/>
            </a:pPr>
            <a:r>
              <a:rPr lang="zh-CN" altLang="en-US" sz="3600" dirty="0">
                <a:solidFill>
                  <a:srgbClr val="FFFF00"/>
                </a:solidFill>
                <a:latin typeface="Times New Roman" panose="02020603050405020304" pitchFamily="18" charset="0"/>
                <a:ea typeface="华文行楷" pitchFamily="2" charset="-122"/>
              </a:rPr>
              <a:t>舒庆春，字舍予，北京人。</a:t>
            </a:r>
            <a:endParaRPr lang="zh-CN" altLang="en-US" sz="3600" dirty="0">
              <a:solidFill>
                <a:srgbClr val="FFFF00"/>
              </a:solidFill>
              <a:latin typeface="Times New Roman" panose="02020603050405020304" pitchFamily="18" charset="0"/>
              <a:ea typeface="华文行楷" pitchFamily="2" charset="-122"/>
            </a:endParaRPr>
          </a:p>
        </p:txBody>
      </p:sp>
      <p:pic>
        <p:nvPicPr>
          <p:cNvPr id="25605" name="Picture 3" descr="老舍2"/>
          <p:cNvPicPr>
            <a:picLocks noChangeAspect="1"/>
          </p:cNvPicPr>
          <p:nvPr/>
        </p:nvPicPr>
        <p:blipFill>
          <a:blip r:embed="rId2"/>
          <a:stretch>
            <a:fillRect/>
          </a:stretch>
        </p:blipFill>
        <p:spPr>
          <a:xfrm>
            <a:off x="1403350" y="296863"/>
            <a:ext cx="2952750" cy="37084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000"/>
                                  </p:stCondLst>
                                  <p:childTnLst>
                                    <p:set>
                                      <p:cBhvr>
                                        <p:cTn id="6" dur="1" fill="hold">
                                          <p:stCondLst>
                                            <p:cond delay="0"/>
                                          </p:stCondLst>
                                        </p:cTn>
                                        <p:tgtEl>
                                          <p:spTgt spid="153602"/>
                                        </p:tgtEl>
                                        <p:attrNameLst>
                                          <p:attrName>style.visibility</p:attrName>
                                        </p:attrNameLst>
                                      </p:cBhvr>
                                      <p:to>
                                        <p:strVal val="visible"/>
                                      </p:to>
                                    </p:set>
                                    <p:animEffect transition="in" filter="blinds(horizontal)">
                                      <p:cBhvr>
                                        <p:cTn id="7" dur="500"/>
                                        <p:tgtEl>
                                          <p:spTgt spid="153602"/>
                                        </p:tgtEl>
                                      </p:cBhvr>
                                    </p:animEffect>
                                  </p:childTnLst>
                                </p:cTn>
                              </p:par>
                            </p:childTnLst>
                          </p:cTn>
                        </p:par>
                        <p:par>
                          <p:cTn id="8" fill="hold">
                            <p:stCondLst>
                              <p:cond delay="1500"/>
                            </p:stCondLst>
                            <p:childTnLst>
                              <p:par>
                                <p:cTn id="9" presetID="18" presetClass="entr" presetSubtype="6" fill="hold" grpId="0" nodeType="afterEffect">
                                  <p:stCondLst>
                                    <p:cond delay="1000"/>
                                  </p:stCondLst>
                                  <p:iterate type="lt">
                                    <p:tmPct val="100000"/>
                                  </p:iterate>
                                  <p:childTnLst>
                                    <p:set>
                                      <p:cBhvr>
                                        <p:cTn id="10" dur="1" fill="hold">
                                          <p:stCondLst>
                                            <p:cond delay="0"/>
                                          </p:stCondLst>
                                        </p:cTn>
                                        <p:tgtEl>
                                          <p:spTgt spid="153603"/>
                                        </p:tgtEl>
                                        <p:attrNameLst>
                                          <p:attrName>style.visibility</p:attrName>
                                        </p:attrNameLst>
                                      </p:cBhvr>
                                      <p:to>
                                        <p:strVal val="visible"/>
                                      </p:to>
                                    </p:set>
                                    <p:animEffect transition="in" filter="strips(downRight)">
                                      <p:cBhvr>
                                        <p:cTn id="11" dur="75"/>
                                        <p:tgtEl>
                                          <p:spTgt spid="153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074" name="Rectangle 2"/>
          <p:cNvSpPr>
            <a:spLocks noGrp="1"/>
          </p:cNvSpPr>
          <p:nvPr>
            <p:ph type="title"/>
          </p:nvPr>
        </p:nvSpPr>
        <p:spPr>
          <a:xfrm>
            <a:off x="0" y="20638"/>
            <a:ext cx="3059113" cy="600075"/>
          </a:xfrm>
          <a:ln/>
        </p:spPr>
        <p:txBody>
          <a:bodyPr vert="horz" wrap="square" lIns="91440" tIns="45720" rIns="91440" bIns="45720" anchor="ctr" anchorCtr="0"/>
          <a:p>
            <a:r>
              <a:rPr lang="zh-CN" altLang="en-US" dirty="0">
                <a:ea typeface="华文行楷" pitchFamily="2" charset="-122"/>
              </a:rPr>
              <a:t>作者简介</a:t>
            </a:r>
            <a:endParaRPr lang="zh-CN" altLang="en-US" dirty="0">
              <a:ea typeface="华文行楷" pitchFamily="2" charset="-122"/>
            </a:endParaRPr>
          </a:p>
        </p:txBody>
      </p:sp>
      <p:sp>
        <p:nvSpPr>
          <p:cNvPr id="3076" name="Rectangle 4"/>
          <p:cNvSpPr>
            <a:spLocks noChangeArrowheads="1"/>
          </p:cNvSpPr>
          <p:nvPr/>
        </p:nvSpPr>
        <p:spPr bwMode="auto">
          <a:xfrm>
            <a:off x="107950" y="1052513"/>
            <a:ext cx="8713788" cy="4799013"/>
          </a:xfrm>
          <a:prstGeom prst="rect">
            <a:avLst/>
          </a:prstGeom>
          <a:noFill/>
          <a:ln w="9525">
            <a:solidFill>
              <a:srgbClr val="FF00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4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1</a:t>
            </a:r>
            <a:r>
              <a:rPr kumimoji="1" lang="zh-CN" altLang="en-US"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、老舍（</a:t>
            </a:r>
            <a:r>
              <a:rPr kumimoji="1" lang="en-US" altLang="zh-CN"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1899-1966)</a:t>
            </a:r>
            <a:r>
              <a:rPr kumimoji="1" lang="zh-CN" altLang="en-US"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a:t>
            </a:r>
            <a:r>
              <a:rPr kumimoji="1" lang="zh-CN" altLang="en-US" sz="28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现代小说家戏剧家，原名舒庆春，字舍予，满族，北京人</a:t>
            </a:r>
            <a:r>
              <a:rPr kumimoji="1" lang="zh-CN" altLang="en-US"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。他是我国“五</a:t>
            </a:r>
            <a:r>
              <a:rPr kumimoji="1" lang="en-US" altLang="zh-CN"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a:t>
            </a:r>
            <a:r>
              <a:rPr kumimoji="1" lang="zh-CN" altLang="en-US"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四”以来新文学的开拓者之一，</a:t>
            </a:r>
            <a:r>
              <a:rPr kumimoji="1" lang="zh-CN" altLang="en-US" sz="28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现代杰出的语言艺术家，享有世界声誉的爱国主义作家，人民艺术家。</a:t>
            </a:r>
            <a:endParaRPr kumimoji="1" lang="zh-CN" altLang="en-US" sz="28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2</a:t>
            </a:r>
            <a:r>
              <a:rPr kumimoji="1" lang="zh-CN" altLang="en-US"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、简历：</a:t>
            </a:r>
            <a:r>
              <a:rPr kumimoji="1" lang="en-US" altLang="zh-CN"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1899</a:t>
            </a:r>
            <a:r>
              <a:rPr kumimoji="1" lang="zh-CN" altLang="en-US"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年</a:t>
            </a:r>
            <a:r>
              <a:rPr kumimoji="1" lang="en-US" altLang="zh-CN"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2</a:t>
            </a:r>
            <a:r>
              <a:rPr kumimoji="1" lang="zh-CN" altLang="en-US"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月</a:t>
            </a:r>
            <a:r>
              <a:rPr kumimoji="1" lang="en-US" altLang="zh-CN"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3</a:t>
            </a:r>
            <a:r>
              <a:rPr kumimoji="1" lang="zh-CN" altLang="en-US"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日生在北京一个满族没落军官家庭，幼年丧父，全家依靠母亲为别人洗衣生活，清贫的幼年生活为他日后创作提供了丰富真实的素材善于创作贫民生活题材作品。</a:t>
            </a:r>
            <a:endParaRPr kumimoji="1" lang="zh-CN" altLang="en-US"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        老舍</a:t>
            </a:r>
            <a:r>
              <a:rPr kumimoji="1" lang="en-US" altLang="zh-CN"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7</a:t>
            </a:r>
            <a:r>
              <a:rPr kumimoji="1" lang="zh-CN" altLang="en-US"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岁进私塾，</a:t>
            </a:r>
            <a:r>
              <a:rPr kumimoji="1" lang="en-US" altLang="zh-CN"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10</a:t>
            </a:r>
            <a:r>
              <a:rPr kumimoji="1" lang="zh-CN" altLang="en-US"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岁进市立小学，</a:t>
            </a:r>
            <a:r>
              <a:rPr kumimoji="1" lang="en-US" altLang="zh-CN"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1913</a:t>
            </a:r>
            <a:r>
              <a:rPr kumimoji="1" lang="zh-CN" altLang="en-US"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年考入北京师范学校，读书期间受古典文学熏陶，开始用文言学习作诗和散文。</a:t>
            </a:r>
            <a:r>
              <a:rPr kumimoji="1" lang="en-US" altLang="zh-CN"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1917</a:t>
            </a:r>
            <a:r>
              <a:rPr kumimoji="1" lang="zh-CN" altLang="en-US"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年毕业后即任小学校长。</a:t>
            </a:r>
            <a:endParaRPr kumimoji="1" lang="zh-CN" altLang="en-US" sz="2800" b="1" i="0" u="none" strike="noStrike" kern="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1000"/>
                                        <p:tgtEl>
                                          <p:spTgt spid="3074"/>
                                        </p:tgtEl>
                                      </p:cBhvr>
                                    </p:animEffect>
                                  </p:childTnLst>
                                </p:cTn>
                              </p:par>
                            </p:childTnLst>
                          </p:cTn>
                        </p:par>
                        <p:par>
                          <p:cTn id="8" fill="hold">
                            <p:stCondLst>
                              <p:cond delay="1000"/>
                            </p:stCondLst>
                            <p:childTnLst>
                              <p:par>
                                <p:cTn id="9" presetID="17" presetClass="entr" presetSubtype="2" fill="hold" grpId="0" nodeType="after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p:cTn id="11" dur="500" fill="hold"/>
                                        <p:tgtEl>
                                          <p:spTgt spid="3076"/>
                                        </p:tgtEl>
                                        <p:attrNameLst>
                                          <p:attrName>ppt_x</p:attrName>
                                        </p:attrNameLst>
                                      </p:cBhvr>
                                      <p:tavLst>
                                        <p:tav tm="0">
                                          <p:val>
                                            <p:strVal val="#ppt_x+#ppt_w/2"/>
                                          </p:val>
                                        </p:tav>
                                        <p:tav tm="100000">
                                          <p:val>
                                            <p:strVal val="#ppt_x"/>
                                          </p:val>
                                        </p:tav>
                                      </p:tavLst>
                                    </p:anim>
                                    <p:anim calcmode="lin" valueType="num">
                                      <p:cBhvr>
                                        <p:cTn id="12" dur="500" fill="hold"/>
                                        <p:tgtEl>
                                          <p:spTgt spid="3076"/>
                                        </p:tgtEl>
                                        <p:attrNameLst>
                                          <p:attrName>ppt_y</p:attrName>
                                        </p:attrNameLst>
                                      </p:cBhvr>
                                      <p:tavLst>
                                        <p:tav tm="0">
                                          <p:val>
                                            <p:strVal val="#ppt_y"/>
                                          </p:val>
                                        </p:tav>
                                        <p:tav tm="100000">
                                          <p:val>
                                            <p:strVal val="#ppt_y"/>
                                          </p:val>
                                        </p:tav>
                                      </p:tavLst>
                                    </p:anim>
                                    <p:anim calcmode="lin" valueType="num">
                                      <p:cBhvr>
                                        <p:cTn id="13" dur="500" fill="hold"/>
                                        <p:tgtEl>
                                          <p:spTgt spid="3076"/>
                                        </p:tgtEl>
                                        <p:attrNameLst>
                                          <p:attrName>ppt_w</p:attrName>
                                        </p:attrNameLst>
                                      </p:cBhvr>
                                      <p:tavLst>
                                        <p:tav tm="0">
                                          <p:val>
                                            <p:fltVal val="0.000000"/>
                                          </p:val>
                                        </p:tav>
                                        <p:tav tm="100000">
                                          <p:val>
                                            <p:strVal val="#ppt_w"/>
                                          </p:val>
                                        </p:tav>
                                      </p:tavLst>
                                    </p:anim>
                                    <p:anim calcmode="lin" valueType="num">
                                      <p:cBhvr>
                                        <p:cTn id="14" dur="5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6" grpId="0" animBg="1"/>
    </p:bldLst>
  </p:timing>
</p:sld>
</file>

<file path=ppt/tags/tag1.xml><?xml version="1.0" encoding="utf-8"?>
<p:tagLst xmlns:p="http://schemas.openxmlformats.org/presentationml/2006/main">
  <p:tag name="KSO_WPP_MARK_KEY" val="282d49ab-cdbf-4abe-8908-a5c2f1f1ec2a"/>
  <p:tag name="COMMONDATA" val="eyJoZGlkIjoiNGZlOGQwNzg3NGFhYTVhOWFjMmViMzMyOWRkZDIzOWYifQ=="/>
</p:tagLst>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Globe 9">
        <a:dk1>
          <a:srgbClr val="000000"/>
        </a:dk1>
        <a:lt1>
          <a:srgbClr val="FFFFFF"/>
        </a:lt1>
        <a:dk2>
          <a:srgbClr val="000099"/>
        </a:dk2>
        <a:lt2>
          <a:srgbClr val="969696"/>
        </a:lt2>
        <a:accent1>
          <a:srgbClr val="CCECFF"/>
        </a:accent1>
        <a:accent2>
          <a:srgbClr val="FFFF66"/>
        </a:accent2>
        <a:accent3>
          <a:srgbClr val="FFFFFF"/>
        </a:accent3>
        <a:accent4>
          <a:srgbClr val="000000"/>
        </a:accent4>
        <a:accent5>
          <a:srgbClr val="E2F4FF"/>
        </a:accent5>
        <a:accent6>
          <a:srgbClr val="E7E75C"/>
        </a:accent6>
        <a:hlink>
          <a:srgbClr val="A50021"/>
        </a:hlink>
        <a:folHlink>
          <a:srgbClr val="0066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lgDash"/>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38100" cap="flat" cmpd="sng" algn="ctr">
          <a:solidFill>
            <a:srgbClr val="FF0000"/>
          </a:solidFill>
          <a:prstDash val="lgDash"/>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lgDash"/>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38100" cap="flat" cmpd="sng" algn="ctr">
          <a:solidFill>
            <a:srgbClr val="FF0000"/>
          </a:solidFill>
          <a:prstDash val="lgDash"/>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lgDash"/>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38100" cap="flat" cmpd="sng" algn="ctr">
          <a:solidFill>
            <a:srgbClr val="FF0000"/>
          </a:solidFill>
          <a:prstDash val="lgDash"/>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0</TotalTime>
  <Words>6938</Words>
  <Application>WPS 演示</Application>
  <PresentationFormat/>
  <Paragraphs>578</Paragraphs>
  <Slides>51</Slides>
  <Notes>4</Notes>
  <HiddenSlides>0</HiddenSlides>
  <MMClips>0</MMClips>
  <ScaleCrop>false</ScaleCrop>
  <HeadingPairs>
    <vt:vector size="6" baseType="variant">
      <vt:variant>
        <vt:lpstr>已用的字体</vt:lpstr>
      </vt:variant>
      <vt:variant>
        <vt:i4>30</vt:i4>
      </vt:variant>
      <vt:variant>
        <vt:lpstr>主题</vt:lpstr>
      </vt:variant>
      <vt:variant>
        <vt:i4>7</vt:i4>
      </vt:variant>
      <vt:variant>
        <vt:lpstr>幻灯片标题</vt:lpstr>
      </vt:variant>
      <vt:variant>
        <vt:i4>51</vt:i4>
      </vt:variant>
    </vt:vector>
  </HeadingPairs>
  <TitlesOfParts>
    <vt:vector size="88" baseType="lpstr">
      <vt:lpstr>Arial</vt:lpstr>
      <vt:lpstr>宋体</vt:lpstr>
      <vt:lpstr>Wingdings</vt:lpstr>
      <vt:lpstr>Verdana</vt:lpstr>
      <vt:lpstr>Times New Roman</vt:lpstr>
      <vt:lpstr>Garamond</vt:lpstr>
      <vt:lpstr>Segoe Print</vt:lpstr>
      <vt:lpstr>等线 Light</vt:lpstr>
      <vt:lpstr>等线</vt:lpstr>
      <vt:lpstr>华文行楷</vt:lpstr>
      <vt:lpstr>微软雅黑</vt:lpstr>
      <vt:lpstr>楷体_GB2312</vt:lpstr>
      <vt:lpstr>新宋体</vt:lpstr>
      <vt:lpstr>黑体</vt:lpstr>
      <vt:lpstr>华文彩云</vt:lpstr>
      <vt:lpstr>Wingdings 2</vt:lpstr>
      <vt:lpstr>Wingdings</vt:lpstr>
      <vt:lpstr>隶书</vt:lpstr>
      <vt:lpstr>华文新魏</vt:lpstr>
      <vt:lpstr>方正舒体</vt:lpstr>
      <vt:lpstr>文鼎中黑</vt:lpstr>
      <vt:lpstr>华文隶书</vt:lpstr>
      <vt:lpstr>幼圆</vt:lpstr>
      <vt:lpstr>方正综艺简体</vt:lpstr>
      <vt:lpstr>华文中宋</vt:lpstr>
      <vt:lpstr>华文行楷</vt:lpstr>
      <vt:lpstr>Arial Unicode MS</vt:lpstr>
      <vt:lpstr>方正综艺简体</vt:lpstr>
      <vt:lpstr>华文新魏</vt:lpstr>
      <vt:lpstr>隶书</vt:lpstr>
      <vt:lpstr>Globe</vt:lpstr>
      <vt:lpstr>Edge</vt:lpstr>
      <vt:lpstr>默认设计模板</vt:lpstr>
      <vt:lpstr>1_默认设计模板</vt:lpstr>
      <vt:lpstr>2_默认设计模板</vt:lpstr>
      <vt:lpstr>3_默认设计模板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《茶馆》课件.ppt</dc:title>
  <dc:creator>语文教育网 www.yuwen.com.cn</dc:creator>
  <cp:lastModifiedBy>大雄</cp:lastModifiedBy>
  <cp:revision>122</cp:revision>
  <dcterms:created xsi:type="dcterms:W3CDTF">2002-04-05T11:59:34Z</dcterms:created>
  <dcterms:modified xsi:type="dcterms:W3CDTF">2023-02-08T04:21:23Z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46B53525981446309AB486C1B9B527D7</vt:lpwstr>
  </property>
  <property fmtid="{D5CDD505-2E9C-101B-9397-08002B2CF9AE}" pid="3" name="KSOProductBuildVer">
    <vt:lpwstr>2052-11.1.0.13703</vt:lpwstr>
  </property>
</Properties>
</file>